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80" r:id="rId9"/>
    <p:sldId id="279" r:id="rId10"/>
    <p:sldId id="262" r:id="rId11"/>
    <p:sldId id="281" r:id="rId12"/>
    <p:sldId id="282" r:id="rId13"/>
    <p:sldId id="283" r:id="rId14"/>
    <p:sldId id="287" r:id="rId15"/>
    <p:sldId id="286" r:id="rId16"/>
    <p:sldId id="288" r:id="rId17"/>
    <p:sldId id="285" r:id="rId18"/>
    <p:sldId id="289" r:id="rId19"/>
    <p:sldId id="290" r:id="rId20"/>
    <p:sldId id="291" r:id="rId21"/>
    <p:sldId id="292" r:id="rId22"/>
    <p:sldId id="294" r:id="rId23"/>
    <p:sldId id="295" r:id="rId24"/>
    <p:sldId id="304" r:id="rId25"/>
    <p:sldId id="298" r:id="rId26"/>
    <p:sldId id="299" r:id="rId27"/>
    <p:sldId id="296" r:id="rId28"/>
    <p:sldId id="297" r:id="rId29"/>
    <p:sldId id="300" r:id="rId30"/>
    <p:sldId id="301" r:id="rId31"/>
    <p:sldId id="30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2"/>
    <p:restoredTop sz="96218"/>
  </p:normalViewPr>
  <p:slideViewPr>
    <p:cSldViewPr snapToGrid="0">
      <p:cViewPr>
        <p:scale>
          <a:sx n="144" d="100"/>
          <a:sy n="144" d="100"/>
        </p:scale>
        <p:origin x="760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4F8-EC85-D549-B614-4A58A23FFF26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CB472-0BB4-764D-B418-54F02E62C5F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4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0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75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227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This </a:t>
            </a:r>
            <a:r>
              <a:rPr lang="it-IT" sz="1200" dirty="0" err="1"/>
              <a:t>scheme</a:t>
            </a:r>
            <a:r>
              <a:rPr lang="it-IT" sz="1200" dirty="0"/>
              <a:t> is </a:t>
            </a:r>
            <a:r>
              <a:rPr lang="it-IT" sz="1200" dirty="0" err="1"/>
              <a:t>derived</a:t>
            </a:r>
            <a:r>
              <a:rPr lang="it-IT" sz="1200" dirty="0"/>
              <a:t> from Fig. 9.1, p. 66 (D), p. 74 (</a:t>
            </a:r>
            <a:r>
              <a:rPr lang="it-IT" sz="1200" dirty="0" err="1"/>
              <a:t>P</a:t>
            </a:r>
            <a:r>
              <a:rPr lang="it-IT" sz="1200" dirty="0"/>
              <a:t>)</a:t>
            </a:r>
            <a:endParaRPr lang="it-IT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77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Tab. 9.1, p. 80 (D), p.88 (</a:t>
            </a:r>
            <a:r>
              <a:rPr lang="it-IT" sz="1200" dirty="0" err="1"/>
              <a:t>P</a:t>
            </a:r>
            <a:r>
              <a:rPr lang="it-IT" sz="1200" dirty="0"/>
              <a:t>)                               Tab. 9.2, 9.3, 9.4, p. 81-82(D), p.89-90 (</a:t>
            </a:r>
            <a:r>
              <a:rPr lang="it-IT" sz="1200" dirty="0" err="1"/>
              <a:t>P</a:t>
            </a:r>
            <a:r>
              <a:rPr lang="it-IT" sz="1200" dirty="0"/>
              <a:t>)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Fino a </a:t>
            </a:r>
            <a:r>
              <a:rPr lang="it-IT" sz="1200" dirty="0" err="1"/>
              <a:t>Elo</a:t>
            </a:r>
            <a:r>
              <a:rPr lang="it-IT" sz="1200" dirty="0"/>
              <a:t> elencare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VFR citare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Altri due da citare 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Spiegare quelli a dx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 err="1"/>
              <a:t>Etap</a:t>
            </a:r>
            <a:r>
              <a:rPr lang="it-IT" sz="1200" dirty="0"/>
              <a:t> da </a:t>
            </a:r>
            <a:r>
              <a:rPr lang="it-IT" sz="1200" dirty="0" err="1"/>
              <a:t>roskam</a:t>
            </a:r>
            <a:endParaRPr lang="it-IT" sz="1200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L/D deciso 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SFC da motori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1200" dirty="0"/>
              <a:t>KIT da rivenditore</a:t>
            </a:r>
            <a:endParaRPr lang="it-IT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870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Cruise: più alta, entro limite </a:t>
            </a:r>
            <a:r>
              <a:rPr lang="it-IT" dirty="0" err="1"/>
              <a:t>vfr</a:t>
            </a:r>
            <a:endParaRPr lang="it-IT" dirty="0"/>
          </a:p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Payload: evitare di gravare ulteriormente, margine</a:t>
            </a:r>
          </a:p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ROC scelto in base ai competitors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5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decollo, salita iniziale rapida, salita accelerata, cruise, prima discesa, loiter, discesa. Dopo un primo lancio di metà del payload, l’aereo svolge una manovra di allontanamento, virata e avvicinamento a 152 m di altezza, limite inferiore per il VFR, seguita dal secondo lancio. La missione poi viene ripetuta analogamente a prima.</a:t>
            </a:r>
            <a:endParaRPr lang="it-IT" dirty="0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dirty="0" err="1"/>
              <a:t>Derived</a:t>
            </a:r>
            <a:r>
              <a:rPr lang="it-IT" dirty="0"/>
              <a:t> from Fig. 12.2, p.123 (D) 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18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AA15-C597-4842-AE18-ABAA423411A4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60AB-0B5F-A944-87E3-9906E6F87AC9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78EE-C7A8-F848-96E8-3E740C744316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8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8338-05D3-B94A-B831-F116067AADEC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9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DEA1-903B-F243-9203-55D6B898C416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4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CF9-7720-A741-A38D-99062966C623}" type="datetime1">
              <a:rPr lang="it-IT" smtClean="0"/>
              <a:t>08/02/24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7E28-067E-CB49-A4E4-C4F2303457F3}" type="datetime1">
              <a:rPr lang="it-IT" smtClean="0"/>
              <a:t>08/02/24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4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8B2F-6CC4-DC4E-A704-26FD08A02D90}" type="datetime1">
              <a:rPr lang="it-IT" smtClean="0"/>
              <a:t>08/02/24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7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78F6-9AF5-1D48-BA9E-56F3176CB2F3}" type="datetime1">
              <a:rPr lang="it-IT" smtClean="0"/>
              <a:t>08/02/24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6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C908-FF8C-FC4C-A910-F0121E4A3D5A}" type="datetime1">
              <a:rPr lang="it-IT" smtClean="0"/>
              <a:t>08/02/24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4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B552E-F6BE-744F-9044-C2A78192337D}" type="datetime1">
              <a:rPr lang="it-IT" smtClean="0"/>
              <a:t>08/02/24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5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08C0-B440-B943-9655-35B7BF796E54}" type="datetime1">
              <a:rPr lang="it-IT" smtClean="0"/>
              <a:t>08/02/24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3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60.png"/><Relationship Id="rId4" Type="http://schemas.openxmlformats.org/officeDocument/2006/relationships/image" Target="../media/image5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9E0493-4AD4-5F4D-CEF6-D6F9CC6AB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09BA26-C570-39E4-0E27-B3B332CED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CA429-CCFF-8CE8-C73F-855F84F5B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0595" y="-3864"/>
            <a:ext cx="9156675" cy="415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ttangolo 127">
            <a:extLst>
              <a:ext uri="{FF2B5EF4-FFF2-40B4-BE49-F238E27FC236}">
                <a16:creationId xmlns:a16="http://schemas.microsoft.com/office/drawing/2014/main" id="{11BC4959-2FD6-564C-90E2-FB58A6B576C9}"/>
              </a:ext>
            </a:extLst>
          </p:cNvPr>
          <p:cNvSpPr/>
          <p:nvPr/>
        </p:nvSpPr>
        <p:spPr>
          <a:xfrm>
            <a:off x="-10596" y="3876160"/>
            <a:ext cx="9154596" cy="30257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 dirty="0"/>
          </a:p>
        </p:txBody>
      </p: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74667DA5-9F5D-30CA-1843-5BC9ADFFF727}"/>
              </a:ext>
            </a:extLst>
          </p:cNvPr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1F6CC5D4-C2AA-ACB5-6092-1ED349F5B7E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61B55720-DD5A-E8C1-2A2E-4F31733135B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31">
              <a:extLst>
                <a:ext uri="{FF2B5EF4-FFF2-40B4-BE49-F238E27FC236}">
                  <a16:creationId xmlns:a16="http://schemas.microsoft.com/office/drawing/2014/main" id="{CE8848B1-47F9-76CE-7363-2F5DAE021B28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32">
              <a:extLst>
                <a:ext uri="{FF2B5EF4-FFF2-40B4-BE49-F238E27FC236}">
                  <a16:creationId xmlns:a16="http://schemas.microsoft.com/office/drawing/2014/main" id="{79243D21-2D7C-CB38-1BEC-42A7ADB1E15F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>
              <a:extLst>
                <a:ext uri="{FF2B5EF4-FFF2-40B4-BE49-F238E27FC236}">
                  <a16:creationId xmlns:a16="http://schemas.microsoft.com/office/drawing/2014/main" id="{40811207-6301-2C28-A8D1-AC905218DE6D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6D9ABF5F-9478-F211-5AC1-A5F660ECE41C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E8E0618D-A28E-D57D-7612-B874593A825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>
              <a:extLst>
                <a:ext uri="{FF2B5EF4-FFF2-40B4-BE49-F238E27FC236}">
                  <a16:creationId xmlns:a16="http://schemas.microsoft.com/office/drawing/2014/main" id="{B69184FD-E2CD-E8C8-F03E-88D9C2F5739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>
              <a:extLst>
                <a:ext uri="{FF2B5EF4-FFF2-40B4-BE49-F238E27FC236}">
                  <a16:creationId xmlns:a16="http://schemas.microsoft.com/office/drawing/2014/main" id="{22A78247-8CA0-C3D6-7721-8995A1217D9C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B187C0C3-271E-C220-7E03-F0C6E26D964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5BF1B7DF-5613-3CB0-042E-059EF885072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>
              <a:extLst>
                <a:ext uri="{FF2B5EF4-FFF2-40B4-BE49-F238E27FC236}">
                  <a16:creationId xmlns:a16="http://schemas.microsoft.com/office/drawing/2014/main" id="{7BA54A13-CF50-0BB5-D9BB-ECDA213D915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>
              <a:extLst>
                <a:ext uri="{FF2B5EF4-FFF2-40B4-BE49-F238E27FC236}">
                  <a16:creationId xmlns:a16="http://schemas.microsoft.com/office/drawing/2014/main" id="{FCA307AA-4B96-51B5-2064-983E7FD4701E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>
              <a:extLst>
                <a:ext uri="{FF2B5EF4-FFF2-40B4-BE49-F238E27FC236}">
                  <a16:creationId xmlns:a16="http://schemas.microsoft.com/office/drawing/2014/main" id="{254BA2AC-FBC9-3673-230E-B02553255F0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>
              <a:extLst>
                <a:ext uri="{FF2B5EF4-FFF2-40B4-BE49-F238E27FC236}">
                  <a16:creationId xmlns:a16="http://schemas.microsoft.com/office/drawing/2014/main" id="{697B2CA5-1DDD-F688-1C5D-AB5EC4A10DF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>
              <a:extLst>
                <a:ext uri="{FF2B5EF4-FFF2-40B4-BE49-F238E27FC236}">
                  <a16:creationId xmlns:a16="http://schemas.microsoft.com/office/drawing/2014/main" id="{DE394250-C0B4-ADAA-FDD4-0B216C6B309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>
              <a:extLst>
                <a:ext uri="{FF2B5EF4-FFF2-40B4-BE49-F238E27FC236}">
                  <a16:creationId xmlns:a16="http://schemas.microsoft.com/office/drawing/2014/main" id="{B868462D-65FA-D17C-9B4E-B0FDA8B5A4B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>
              <a:extLst>
                <a:ext uri="{FF2B5EF4-FFF2-40B4-BE49-F238E27FC236}">
                  <a16:creationId xmlns:a16="http://schemas.microsoft.com/office/drawing/2014/main" id="{4F35DF87-C379-C1E9-919C-96727F259E9B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>
              <a:extLst>
                <a:ext uri="{FF2B5EF4-FFF2-40B4-BE49-F238E27FC236}">
                  <a16:creationId xmlns:a16="http://schemas.microsoft.com/office/drawing/2014/main" id="{A4327AD2-E08B-0C24-6E6F-D16A657BA427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>
              <a:extLst>
                <a:ext uri="{FF2B5EF4-FFF2-40B4-BE49-F238E27FC236}">
                  <a16:creationId xmlns:a16="http://schemas.microsoft.com/office/drawing/2014/main" id="{F062885A-9AF6-DE5A-9D9F-0108E1FADB65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>
              <a:extLst>
                <a:ext uri="{FF2B5EF4-FFF2-40B4-BE49-F238E27FC236}">
                  <a16:creationId xmlns:a16="http://schemas.microsoft.com/office/drawing/2014/main" id="{B9A4DC94-0FD5-F14B-B9A9-36AD525E661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>
              <a:extLst>
                <a:ext uri="{FF2B5EF4-FFF2-40B4-BE49-F238E27FC236}">
                  <a16:creationId xmlns:a16="http://schemas.microsoft.com/office/drawing/2014/main" id="{C27D494B-C6B5-E83E-C7D9-58C0B6D1BDB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>
              <a:extLst>
                <a:ext uri="{FF2B5EF4-FFF2-40B4-BE49-F238E27FC236}">
                  <a16:creationId xmlns:a16="http://schemas.microsoft.com/office/drawing/2014/main" id="{ACFFE2E7-3D65-65DF-E929-55F89C803F17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>
              <a:extLst>
                <a:ext uri="{FF2B5EF4-FFF2-40B4-BE49-F238E27FC236}">
                  <a16:creationId xmlns:a16="http://schemas.microsoft.com/office/drawing/2014/main" id="{41BFB7A8-B5CF-F42E-75EF-64B60010EBDE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>
              <a:extLst>
                <a:ext uri="{FF2B5EF4-FFF2-40B4-BE49-F238E27FC236}">
                  <a16:creationId xmlns:a16="http://schemas.microsoft.com/office/drawing/2014/main" id="{FD3E3A7D-E648-C080-A335-4B1E81F3C609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>
              <a:extLst>
                <a:ext uri="{FF2B5EF4-FFF2-40B4-BE49-F238E27FC236}">
                  <a16:creationId xmlns:a16="http://schemas.microsoft.com/office/drawing/2014/main" id="{D5BE2BCB-7EEB-BFB2-CC9B-A827B57A26F0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>
              <a:extLst>
                <a:ext uri="{FF2B5EF4-FFF2-40B4-BE49-F238E27FC236}">
                  <a16:creationId xmlns:a16="http://schemas.microsoft.com/office/drawing/2014/main" id="{F1A9F557-E486-03D0-4521-B6D973AA24E3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>
              <a:extLst>
                <a:ext uri="{FF2B5EF4-FFF2-40B4-BE49-F238E27FC236}">
                  <a16:creationId xmlns:a16="http://schemas.microsoft.com/office/drawing/2014/main" id="{908C0587-4605-B0DD-1418-1C4DF2B4FEE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>
              <a:extLst>
                <a:ext uri="{FF2B5EF4-FFF2-40B4-BE49-F238E27FC236}">
                  <a16:creationId xmlns:a16="http://schemas.microsoft.com/office/drawing/2014/main" id="{9F59D81D-7AA9-7CDB-6923-7CEF78511C4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>
              <a:extLst>
                <a:ext uri="{FF2B5EF4-FFF2-40B4-BE49-F238E27FC236}">
                  <a16:creationId xmlns:a16="http://schemas.microsoft.com/office/drawing/2014/main" id="{BFD49DF3-F49B-FBEA-AC68-3B4939E97C0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>
              <a:extLst>
                <a:ext uri="{FF2B5EF4-FFF2-40B4-BE49-F238E27FC236}">
                  <a16:creationId xmlns:a16="http://schemas.microsoft.com/office/drawing/2014/main" id="{4B33E59C-D58C-8FD7-651F-61B2C18009AE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>
              <a:extLst>
                <a:ext uri="{FF2B5EF4-FFF2-40B4-BE49-F238E27FC236}">
                  <a16:creationId xmlns:a16="http://schemas.microsoft.com/office/drawing/2014/main" id="{BB77455D-08C8-A8BF-C31F-6E25758C359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>
              <a:extLst>
                <a:ext uri="{FF2B5EF4-FFF2-40B4-BE49-F238E27FC236}">
                  <a16:creationId xmlns:a16="http://schemas.microsoft.com/office/drawing/2014/main" id="{DE785634-EB32-BF6B-EBEE-2FB9EE15F15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>
              <a:extLst>
                <a:ext uri="{FF2B5EF4-FFF2-40B4-BE49-F238E27FC236}">
                  <a16:creationId xmlns:a16="http://schemas.microsoft.com/office/drawing/2014/main" id="{A0DA417B-A9B8-B0CA-457C-4A222F6BA98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>
              <a:extLst>
                <a:ext uri="{FF2B5EF4-FFF2-40B4-BE49-F238E27FC236}">
                  <a16:creationId xmlns:a16="http://schemas.microsoft.com/office/drawing/2014/main" id="{23E1614B-2489-E494-304F-892EB1671347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>
              <a:extLst>
                <a:ext uri="{FF2B5EF4-FFF2-40B4-BE49-F238E27FC236}">
                  <a16:creationId xmlns:a16="http://schemas.microsoft.com/office/drawing/2014/main" id="{C4E41CAA-9C4D-C915-CF78-2E59E4163AF0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>
              <a:extLst>
                <a:ext uri="{FF2B5EF4-FFF2-40B4-BE49-F238E27FC236}">
                  <a16:creationId xmlns:a16="http://schemas.microsoft.com/office/drawing/2014/main" id="{152D4AF8-7ACE-4C2E-DE82-E557CB9D967D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>
              <a:extLst>
                <a:ext uri="{FF2B5EF4-FFF2-40B4-BE49-F238E27FC236}">
                  <a16:creationId xmlns:a16="http://schemas.microsoft.com/office/drawing/2014/main" id="{8BDE9C61-51F1-258C-94A3-E19E435E8959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>
              <a:extLst>
                <a:ext uri="{FF2B5EF4-FFF2-40B4-BE49-F238E27FC236}">
                  <a16:creationId xmlns:a16="http://schemas.microsoft.com/office/drawing/2014/main" id="{4D377325-5BCA-4E35-4B2B-5FF5B1B4C51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>
              <a:extLst>
                <a:ext uri="{FF2B5EF4-FFF2-40B4-BE49-F238E27FC236}">
                  <a16:creationId xmlns:a16="http://schemas.microsoft.com/office/drawing/2014/main" id="{2C71FCB2-88D7-0E39-1159-7F5631B91A6C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>
              <a:extLst>
                <a:ext uri="{FF2B5EF4-FFF2-40B4-BE49-F238E27FC236}">
                  <a16:creationId xmlns:a16="http://schemas.microsoft.com/office/drawing/2014/main" id="{0208E359-809F-0123-0F5E-1B9499D52DD2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>
              <a:extLst>
                <a:ext uri="{FF2B5EF4-FFF2-40B4-BE49-F238E27FC236}">
                  <a16:creationId xmlns:a16="http://schemas.microsoft.com/office/drawing/2014/main" id="{6F0C045D-0D76-9BE5-5425-C9DD2537823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>
              <a:extLst>
                <a:ext uri="{FF2B5EF4-FFF2-40B4-BE49-F238E27FC236}">
                  <a16:creationId xmlns:a16="http://schemas.microsoft.com/office/drawing/2014/main" id="{BA3C9271-D405-4E90-5CA5-566EF13041B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>
              <a:extLst>
                <a:ext uri="{FF2B5EF4-FFF2-40B4-BE49-F238E27FC236}">
                  <a16:creationId xmlns:a16="http://schemas.microsoft.com/office/drawing/2014/main" id="{7E769E52-5C3F-5FBD-D1B3-7724050A949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>
              <a:extLst>
                <a:ext uri="{FF2B5EF4-FFF2-40B4-BE49-F238E27FC236}">
                  <a16:creationId xmlns:a16="http://schemas.microsoft.com/office/drawing/2014/main" id="{EF65B35A-6730-2204-3A18-17A11209A04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>
              <a:extLst>
                <a:ext uri="{FF2B5EF4-FFF2-40B4-BE49-F238E27FC236}">
                  <a16:creationId xmlns:a16="http://schemas.microsoft.com/office/drawing/2014/main" id="{36A424CF-FAA2-7925-5525-059CB2F88493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>
              <a:extLst>
                <a:ext uri="{FF2B5EF4-FFF2-40B4-BE49-F238E27FC236}">
                  <a16:creationId xmlns:a16="http://schemas.microsoft.com/office/drawing/2014/main" id="{C29666C0-8AC8-7BF7-4AA8-21402A28F8C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>
              <a:extLst>
                <a:ext uri="{FF2B5EF4-FFF2-40B4-BE49-F238E27FC236}">
                  <a16:creationId xmlns:a16="http://schemas.microsoft.com/office/drawing/2014/main" id="{9D0DD7D1-D63F-E992-08EA-1E12D79990B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>
              <a:extLst>
                <a:ext uri="{FF2B5EF4-FFF2-40B4-BE49-F238E27FC236}">
                  <a16:creationId xmlns:a16="http://schemas.microsoft.com/office/drawing/2014/main" id="{A53CEEB8-0AC1-B6E7-7C94-78A2D7AC11FD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>
              <a:extLst>
                <a:ext uri="{FF2B5EF4-FFF2-40B4-BE49-F238E27FC236}">
                  <a16:creationId xmlns:a16="http://schemas.microsoft.com/office/drawing/2014/main" id="{ECDC3E64-CB89-CF2B-1F4D-A1FEB44428D4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>
              <a:extLst>
                <a:ext uri="{FF2B5EF4-FFF2-40B4-BE49-F238E27FC236}">
                  <a16:creationId xmlns:a16="http://schemas.microsoft.com/office/drawing/2014/main" id="{7CA890DF-A9E6-34BD-BB75-BB587356FC6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>
              <a:extLst>
                <a:ext uri="{FF2B5EF4-FFF2-40B4-BE49-F238E27FC236}">
                  <a16:creationId xmlns:a16="http://schemas.microsoft.com/office/drawing/2014/main" id="{ECF11CC1-592E-287C-41AE-8CB54B22D743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>
              <a:extLst>
                <a:ext uri="{FF2B5EF4-FFF2-40B4-BE49-F238E27FC236}">
                  <a16:creationId xmlns:a16="http://schemas.microsoft.com/office/drawing/2014/main" id="{91A02AFF-42BE-D6F9-EE7C-225D7F21F251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>
              <a:extLst>
                <a:ext uri="{FF2B5EF4-FFF2-40B4-BE49-F238E27FC236}">
                  <a16:creationId xmlns:a16="http://schemas.microsoft.com/office/drawing/2014/main" id="{840ABF98-6012-5C0B-ADB6-52A960D236B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>
              <a:extLst>
                <a:ext uri="{FF2B5EF4-FFF2-40B4-BE49-F238E27FC236}">
                  <a16:creationId xmlns:a16="http://schemas.microsoft.com/office/drawing/2014/main" id="{AA4B49EE-6BE8-A066-7A41-314896EB05B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>
              <a:extLst>
                <a:ext uri="{FF2B5EF4-FFF2-40B4-BE49-F238E27FC236}">
                  <a16:creationId xmlns:a16="http://schemas.microsoft.com/office/drawing/2014/main" id="{CEA9A026-A77C-5358-97C7-BE71A2BB3DE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>
              <a:extLst>
                <a:ext uri="{FF2B5EF4-FFF2-40B4-BE49-F238E27FC236}">
                  <a16:creationId xmlns:a16="http://schemas.microsoft.com/office/drawing/2014/main" id="{E34BFC71-89BB-2260-7A86-DF4E3F3981B2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>
              <a:extLst>
                <a:ext uri="{FF2B5EF4-FFF2-40B4-BE49-F238E27FC236}">
                  <a16:creationId xmlns:a16="http://schemas.microsoft.com/office/drawing/2014/main" id="{68CC8A71-C1FA-1262-D70C-1E14D80854F0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>
              <a:extLst>
                <a:ext uri="{FF2B5EF4-FFF2-40B4-BE49-F238E27FC236}">
                  <a16:creationId xmlns:a16="http://schemas.microsoft.com/office/drawing/2014/main" id="{E771E1A4-30C7-E9C0-C9B2-6A41F7611F43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>
              <a:extLst>
                <a:ext uri="{FF2B5EF4-FFF2-40B4-BE49-F238E27FC236}">
                  <a16:creationId xmlns:a16="http://schemas.microsoft.com/office/drawing/2014/main" id="{64B00996-4D9D-9B01-7339-8A6BE410C5EF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>
              <a:extLst>
                <a:ext uri="{FF2B5EF4-FFF2-40B4-BE49-F238E27FC236}">
                  <a16:creationId xmlns:a16="http://schemas.microsoft.com/office/drawing/2014/main" id="{0B1490FF-84BE-10E1-1085-F371A1BC53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>
              <a:extLst>
                <a:ext uri="{FF2B5EF4-FFF2-40B4-BE49-F238E27FC236}">
                  <a16:creationId xmlns:a16="http://schemas.microsoft.com/office/drawing/2014/main" id="{418A4161-4F0E-B857-9331-420B6F4DD1C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>
              <a:extLst>
                <a:ext uri="{FF2B5EF4-FFF2-40B4-BE49-F238E27FC236}">
                  <a16:creationId xmlns:a16="http://schemas.microsoft.com/office/drawing/2014/main" id="{A07622C7-2935-442E-F722-9B2A7B34474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>
              <a:extLst>
                <a:ext uri="{FF2B5EF4-FFF2-40B4-BE49-F238E27FC236}">
                  <a16:creationId xmlns:a16="http://schemas.microsoft.com/office/drawing/2014/main" id="{7F055AB0-EBF7-482D-AD1B-BDCF2003F97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>
              <a:extLst>
                <a:ext uri="{FF2B5EF4-FFF2-40B4-BE49-F238E27FC236}">
                  <a16:creationId xmlns:a16="http://schemas.microsoft.com/office/drawing/2014/main" id="{4D1885B7-28CA-6F69-C15B-3B4B3F402E6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>
              <a:extLst>
                <a:ext uri="{FF2B5EF4-FFF2-40B4-BE49-F238E27FC236}">
                  <a16:creationId xmlns:a16="http://schemas.microsoft.com/office/drawing/2014/main" id="{C140D378-5C77-115C-6BDF-D22680852FAC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>
              <a:extLst>
                <a:ext uri="{FF2B5EF4-FFF2-40B4-BE49-F238E27FC236}">
                  <a16:creationId xmlns:a16="http://schemas.microsoft.com/office/drawing/2014/main" id="{ACC7F4EC-7B56-CC97-62C7-1C291E5A4FD9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>
              <a:extLst>
                <a:ext uri="{FF2B5EF4-FFF2-40B4-BE49-F238E27FC236}">
                  <a16:creationId xmlns:a16="http://schemas.microsoft.com/office/drawing/2014/main" id="{50F9AC8A-4CB9-DEAD-BD4A-FF6127E9AC0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>
              <a:extLst>
                <a:ext uri="{FF2B5EF4-FFF2-40B4-BE49-F238E27FC236}">
                  <a16:creationId xmlns:a16="http://schemas.microsoft.com/office/drawing/2014/main" id="{17CE380D-1E51-B411-86EA-38C39940A03F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>
              <a:extLst>
                <a:ext uri="{FF2B5EF4-FFF2-40B4-BE49-F238E27FC236}">
                  <a16:creationId xmlns:a16="http://schemas.microsoft.com/office/drawing/2014/main" id="{CDF8595D-3761-B94B-2F0F-260DF79CAF2F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>
              <a:extLst>
                <a:ext uri="{FF2B5EF4-FFF2-40B4-BE49-F238E27FC236}">
                  <a16:creationId xmlns:a16="http://schemas.microsoft.com/office/drawing/2014/main" id="{AD9B3965-AC94-601C-E844-928CFBB066AD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>
              <a:extLst>
                <a:ext uri="{FF2B5EF4-FFF2-40B4-BE49-F238E27FC236}">
                  <a16:creationId xmlns:a16="http://schemas.microsoft.com/office/drawing/2014/main" id="{B6E9A349-03AF-FE6C-0DD8-9A73C8F4DDF0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>
              <a:extLst>
                <a:ext uri="{FF2B5EF4-FFF2-40B4-BE49-F238E27FC236}">
                  <a16:creationId xmlns:a16="http://schemas.microsoft.com/office/drawing/2014/main" id="{41B6EB8A-5241-70C9-CFAE-24DC2B903B0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>
              <a:extLst>
                <a:ext uri="{FF2B5EF4-FFF2-40B4-BE49-F238E27FC236}">
                  <a16:creationId xmlns:a16="http://schemas.microsoft.com/office/drawing/2014/main" id="{B3C74E58-ECD5-319A-1210-39CFC600998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>
              <a:extLst>
                <a:ext uri="{FF2B5EF4-FFF2-40B4-BE49-F238E27FC236}">
                  <a16:creationId xmlns:a16="http://schemas.microsoft.com/office/drawing/2014/main" id="{8BD25C16-C7D7-1312-9CB9-B7E2581D8B24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>
              <a:extLst>
                <a:ext uri="{FF2B5EF4-FFF2-40B4-BE49-F238E27FC236}">
                  <a16:creationId xmlns:a16="http://schemas.microsoft.com/office/drawing/2014/main" id="{3F815CB6-7ADB-1988-E19E-B564051ED55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>
              <a:extLst>
                <a:ext uri="{FF2B5EF4-FFF2-40B4-BE49-F238E27FC236}">
                  <a16:creationId xmlns:a16="http://schemas.microsoft.com/office/drawing/2014/main" id="{73EBE527-1DFB-4F26-97BD-846A899655EC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>
              <a:extLst>
                <a:ext uri="{FF2B5EF4-FFF2-40B4-BE49-F238E27FC236}">
                  <a16:creationId xmlns:a16="http://schemas.microsoft.com/office/drawing/2014/main" id="{1645EB12-0054-04DC-E6AF-B52C538CC37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>
              <a:extLst>
                <a:ext uri="{FF2B5EF4-FFF2-40B4-BE49-F238E27FC236}">
                  <a16:creationId xmlns:a16="http://schemas.microsoft.com/office/drawing/2014/main" id="{D726FC17-DDA2-B582-BCDF-CA9F411C602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>
              <a:extLst>
                <a:ext uri="{FF2B5EF4-FFF2-40B4-BE49-F238E27FC236}">
                  <a16:creationId xmlns:a16="http://schemas.microsoft.com/office/drawing/2014/main" id="{2ECC8B47-5E1E-46CA-DE5E-032BE295B8F3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>
              <a:extLst>
                <a:ext uri="{FF2B5EF4-FFF2-40B4-BE49-F238E27FC236}">
                  <a16:creationId xmlns:a16="http://schemas.microsoft.com/office/drawing/2014/main" id="{EF455A18-7F61-2D12-A989-C2FB710C56B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>
              <a:extLst>
                <a:ext uri="{FF2B5EF4-FFF2-40B4-BE49-F238E27FC236}">
                  <a16:creationId xmlns:a16="http://schemas.microsoft.com/office/drawing/2014/main" id="{D577FECF-CCFF-D6DB-279A-C686A7BEE4A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>
              <a:extLst>
                <a:ext uri="{FF2B5EF4-FFF2-40B4-BE49-F238E27FC236}">
                  <a16:creationId xmlns:a16="http://schemas.microsoft.com/office/drawing/2014/main" id="{32F872C2-3FCD-4478-D42C-8B28762D39A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>
              <a:extLst>
                <a:ext uri="{FF2B5EF4-FFF2-40B4-BE49-F238E27FC236}">
                  <a16:creationId xmlns:a16="http://schemas.microsoft.com/office/drawing/2014/main" id="{1776074D-BBFB-C78E-A79B-B2588F787F6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>
              <a:extLst>
                <a:ext uri="{FF2B5EF4-FFF2-40B4-BE49-F238E27FC236}">
                  <a16:creationId xmlns:a16="http://schemas.microsoft.com/office/drawing/2014/main" id="{C11DDFF3-D853-BDFB-AA53-CA243EFC431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>
              <a:extLst>
                <a:ext uri="{FF2B5EF4-FFF2-40B4-BE49-F238E27FC236}">
                  <a16:creationId xmlns:a16="http://schemas.microsoft.com/office/drawing/2014/main" id="{683E2988-0A38-7EA8-7E2B-D27F67C050C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>
              <a:extLst>
                <a:ext uri="{FF2B5EF4-FFF2-40B4-BE49-F238E27FC236}">
                  <a16:creationId xmlns:a16="http://schemas.microsoft.com/office/drawing/2014/main" id="{4F1F8792-DB72-10FE-89A3-9F8AF53D1B0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>
              <a:extLst>
                <a:ext uri="{FF2B5EF4-FFF2-40B4-BE49-F238E27FC236}">
                  <a16:creationId xmlns:a16="http://schemas.microsoft.com/office/drawing/2014/main" id="{BE85D4C6-3FD6-1F94-0873-39C6B9418C7F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>
              <a:extLst>
                <a:ext uri="{FF2B5EF4-FFF2-40B4-BE49-F238E27FC236}">
                  <a16:creationId xmlns:a16="http://schemas.microsoft.com/office/drawing/2014/main" id="{086AE0D5-F12F-FE95-773A-E1B8FA543E96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>
              <a:extLst>
                <a:ext uri="{FF2B5EF4-FFF2-40B4-BE49-F238E27FC236}">
                  <a16:creationId xmlns:a16="http://schemas.microsoft.com/office/drawing/2014/main" id="{971C03A7-EF59-4A25-5D40-C909E809984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>
              <a:extLst>
                <a:ext uri="{FF2B5EF4-FFF2-40B4-BE49-F238E27FC236}">
                  <a16:creationId xmlns:a16="http://schemas.microsoft.com/office/drawing/2014/main" id="{8DB56878-B14E-1D13-1559-05091394608D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>
              <a:extLst>
                <a:ext uri="{FF2B5EF4-FFF2-40B4-BE49-F238E27FC236}">
                  <a16:creationId xmlns:a16="http://schemas.microsoft.com/office/drawing/2014/main" id="{4A0D9C3C-355B-D625-58B3-7DE2C4FABF7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>
              <a:extLst>
                <a:ext uri="{FF2B5EF4-FFF2-40B4-BE49-F238E27FC236}">
                  <a16:creationId xmlns:a16="http://schemas.microsoft.com/office/drawing/2014/main" id="{D9F27509-69A5-1D00-0DB2-9B212BB4507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>
              <a:extLst>
                <a:ext uri="{FF2B5EF4-FFF2-40B4-BE49-F238E27FC236}">
                  <a16:creationId xmlns:a16="http://schemas.microsoft.com/office/drawing/2014/main" id="{9037EE8F-381F-2FDD-4B73-E07D094513E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>
              <a:extLst>
                <a:ext uri="{FF2B5EF4-FFF2-40B4-BE49-F238E27FC236}">
                  <a16:creationId xmlns:a16="http://schemas.microsoft.com/office/drawing/2014/main" id="{CD23646C-C2B7-CB25-36FA-9FC8906F0D8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>
              <a:extLst>
                <a:ext uri="{FF2B5EF4-FFF2-40B4-BE49-F238E27FC236}">
                  <a16:creationId xmlns:a16="http://schemas.microsoft.com/office/drawing/2014/main" id="{88BF518C-6989-566D-C986-27EE776C864E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>
              <a:extLst>
                <a:ext uri="{FF2B5EF4-FFF2-40B4-BE49-F238E27FC236}">
                  <a16:creationId xmlns:a16="http://schemas.microsoft.com/office/drawing/2014/main" id="{C834ADF6-6B4A-C971-7E4D-DDF54F9E13CC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>
              <a:extLst>
                <a:ext uri="{FF2B5EF4-FFF2-40B4-BE49-F238E27FC236}">
                  <a16:creationId xmlns:a16="http://schemas.microsoft.com/office/drawing/2014/main" id="{85DFA64A-06F1-9068-DDA4-64C5C3703BB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>
              <a:extLst>
                <a:ext uri="{FF2B5EF4-FFF2-40B4-BE49-F238E27FC236}">
                  <a16:creationId xmlns:a16="http://schemas.microsoft.com/office/drawing/2014/main" id="{3DD13A92-26E5-6A49-2B6D-12FAF2D0F0E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>
              <a:extLst>
                <a:ext uri="{FF2B5EF4-FFF2-40B4-BE49-F238E27FC236}">
                  <a16:creationId xmlns:a16="http://schemas.microsoft.com/office/drawing/2014/main" id="{4D81161E-1BC3-E342-8882-F95F1BDB934E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>
              <a:extLst>
                <a:ext uri="{FF2B5EF4-FFF2-40B4-BE49-F238E27FC236}">
                  <a16:creationId xmlns:a16="http://schemas.microsoft.com/office/drawing/2014/main" id="{CD534395-C767-8457-3D8A-DC7DD8CE2C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>
              <a:extLst>
                <a:ext uri="{FF2B5EF4-FFF2-40B4-BE49-F238E27FC236}">
                  <a16:creationId xmlns:a16="http://schemas.microsoft.com/office/drawing/2014/main" id="{BE896C08-94A4-FBE9-0DE0-CA23E1BAE5D2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>
              <a:extLst>
                <a:ext uri="{FF2B5EF4-FFF2-40B4-BE49-F238E27FC236}">
                  <a16:creationId xmlns:a16="http://schemas.microsoft.com/office/drawing/2014/main" id="{D9137CC0-6007-D2C5-0C3D-C3B0E100990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>
              <a:extLst>
                <a:ext uri="{FF2B5EF4-FFF2-40B4-BE49-F238E27FC236}">
                  <a16:creationId xmlns:a16="http://schemas.microsoft.com/office/drawing/2014/main" id="{D8C1A3FB-1337-F187-EB7E-6333CB60CD4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>
              <a:extLst>
                <a:ext uri="{FF2B5EF4-FFF2-40B4-BE49-F238E27FC236}">
                  <a16:creationId xmlns:a16="http://schemas.microsoft.com/office/drawing/2014/main" id="{68E8F0E8-9D8A-2EC2-9080-3147AF5BD16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>
              <a:extLst>
                <a:ext uri="{FF2B5EF4-FFF2-40B4-BE49-F238E27FC236}">
                  <a16:creationId xmlns:a16="http://schemas.microsoft.com/office/drawing/2014/main" id="{F549BF11-DA0A-00F6-18E3-F8C595F0CDF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>
              <a:extLst>
                <a:ext uri="{FF2B5EF4-FFF2-40B4-BE49-F238E27FC236}">
                  <a16:creationId xmlns:a16="http://schemas.microsoft.com/office/drawing/2014/main" id="{FAA4D796-8235-CBD5-0763-8C4DDC64319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>
              <a:extLst>
                <a:ext uri="{FF2B5EF4-FFF2-40B4-BE49-F238E27FC236}">
                  <a16:creationId xmlns:a16="http://schemas.microsoft.com/office/drawing/2014/main" id="{D1C915CC-FF2A-4BB5-E228-812C11F44A3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>
              <a:extLst>
                <a:ext uri="{FF2B5EF4-FFF2-40B4-BE49-F238E27FC236}">
                  <a16:creationId xmlns:a16="http://schemas.microsoft.com/office/drawing/2014/main" id="{9D1BDD5F-F787-2E02-2604-9E25773999F2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>
              <a:extLst>
                <a:ext uri="{FF2B5EF4-FFF2-40B4-BE49-F238E27FC236}">
                  <a16:creationId xmlns:a16="http://schemas.microsoft.com/office/drawing/2014/main" id="{982FDD4A-6864-E61F-5C44-6DFEBAAF1F7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>
              <a:extLst>
                <a:ext uri="{FF2B5EF4-FFF2-40B4-BE49-F238E27FC236}">
                  <a16:creationId xmlns:a16="http://schemas.microsoft.com/office/drawing/2014/main" id="{5CE605A4-C516-8C26-22A8-6908F3C26F84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>
              <a:extLst>
                <a:ext uri="{FF2B5EF4-FFF2-40B4-BE49-F238E27FC236}">
                  <a16:creationId xmlns:a16="http://schemas.microsoft.com/office/drawing/2014/main" id="{22EA38E7-9B0D-28C2-3FA5-7D69895914FB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>
              <a:extLst>
                <a:ext uri="{FF2B5EF4-FFF2-40B4-BE49-F238E27FC236}">
                  <a16:creationId xmlns:a16="http://schemas.microsoft.com/office/drawing/2014/main" id="{966352C6-DA37-984B-E410-B93CEA2EEFA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>
              <a:extLst>
                <a:ext uri="{FF2B5EF4-FFF2-40B4-BE49-F238E27FC236}">
                  <a16:creationId xmlns:a16="http://schemas.microsoft.com/office/drawing/2014/main" id="{AC27118E-B850-6B45-E5B9-D1F55E65E85A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>
              <a:extLst>
                <a:ext uri="{FF2B5EF4-FFF2-40B4-BE49-F238E27FC236}">
                  <a16:creationId xmlns:a16="http://schemas.microsoft.com/office/drawing/2014/main" id="{07679B45-F1D8-A8FE-C842-241B801F77B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>
              <a:extLst>
                <a:ext uri="{FF2B5EF4-FFF2-40B4-BE49-F238E27FC236}">
                  <a16:creationId xmlns:a16="http://schemas.microsoft.com/office/drawing/2014/main" id="{28C4FA54-136A-2DF3-5287-A0D0E40A524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>
              <a:extLst>
                <a:ext uri="{FF2B5EF4-FFF2-40B4-BE49-F238E27FC236}">
                  <a16:creationId xmlns:a16="http://schemas.microsoft.com/office/drawing/2014/main" id="{6112B498-FFC8-99B1-C45C-153031E169C1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>
              <a:extLst>
                <a:ext uri="{FF2B5EF4-FFF2-40B4-BE49-F238E27FC236}">
                  <a16:creationId xmlns:a16="http://schemas.microsoft.com/office/drawing/2014/main" id="{3D46A153-5DF1-52DB-CE83-6AFEDFFB2D8F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>
              <a:extLst>
                <a:ext uri="{FF2B5EF4-FFF2-40B4-BE49-F238E27FC236}">
                  <a16:creationId xmlns:a16="http://schemas.microsoft.com/office/drawing/2014/main" id="{869A1DC1-0303-9ED6-8A50-5DBEDC89D2A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>
              <a:extLst>
                <a:ext uri="{FF2B5EF4-FFF2-40B4-BE49-F238E27FC236}">
                  <a16:creationId xmlns:a16="http://schemas.microsoft.com/office/drawing/2014/main" id="{E335BAE6-CC9B-598E-DEBA-BEDD1465FB38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0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08A7E2BF-C4C3-BB5C-E180-5E5BDEAC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2" name="Tabella 251">
            <a:extLst>
              <a:ext uri="{FF2B5EF4-FFF2-40B4-BE49-F238E27FC236}">
                <a16:creationId xmlns:a16="http://schemas.microsoft.com/office/drawing/2014/main" id="{EBB82708-D23F-5318-98FE-B1974151A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9811"/>
              </p:ext>
            </p:extLst>
          </p:nvPr>
        </p:nvGraphicFramePr>
        <p:xfrm>
          <a:off x="6633394" y="4517812"/>
          <a:ext cx="2141416" cy="18629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7026">
                  <a:extLst>
                    <a:ext uri="{9D8B030D-6E8A-4147-A177-3AD203B41FA5}">
                      <a16:colId xmlns:a16="http://schemas.microsoft.com/office/drawing/2014/main" val="3779380801"/>
                    </a:ext>
                  </a:extLst>
                </a:gridCol>
                <a:gridCol w="764390">
                  <a:extLst>
                    <a:ext uri="{9D8B030D-6E8A-4147-A177-3AD203B41FA5}">
                      <a16:colId xmlns:a16="http://schemas.microsoft.com/office/drawing/2014/main" val="627838915"/>
                    </a:ext>
                  </a:extLst>
                </a:gridCol>
              </a:tblGrid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Bassi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10665754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13333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Bona Francesco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10702485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96484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Calabria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10699474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3555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Clementi Martina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10680446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19818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D’Agnese Luca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10683614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75599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Spinelli Luca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10665724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32164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Testa 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10607107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601212"/>
                  </a:ext>
                </a:extLst>
              </a:tr>
            </a:tbl>
          </a:graphicData>
        </a:graphic>
      </p:graphicFrame>
      <p:sp>
        <p:nvSpPr>
          <p:cNvPr id="254" name="CasellaDiTesto 253">
            <a:extLst>
              <a:ext uri="{FF2B5EF4-FFF2-40B4-BE49-F238E27FC236}">
                <a16:creationId xmlns:a16="http://schemas.microsoft.com/office/drawing/2014/main" id="{7A2DFB47-6E80-B89C-13D9-FEE4EF8A8999}"/>
              </a:ext>
            </a:extLst>
          </p:cNvPr>
          <p:cNvSpPr txBox="1"/>
          <p:nvPr/>
        </p:nvSpPr>
        <p:spPr>
          <a:xfrm>
            <a:off x="390834" y="4318612"/>
            <a:ext cx="57663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effectLst/>
              </a:rPr>
              <a:t>CONCEPTUAL DESIGN REPORT FOR A LIGHT, MULTI-ROLE, FIREFIGHTING TURBOPROP AIRCRAFT </a:t>
            </a:r>
            <a:endParaRPr lang="it-IT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45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04378-DF22-81DD-CA76-CD69EC50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D5A10DF-978D-9882-5544-DBBC46B6F74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A8AE519-9E10-7D73-1207-AF76D640389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506B782E-31BB-3FCA-D50B-235B9B2EEADA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781DB139-CB56-06A8-4E10-FBD8B74FCECE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E7932DC9-4010-AC40-B6C2-2B5E40A554C4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09DC1690-47E7-308C-F877-9815C6160EB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0C7EEA08-3179-BCBB-7F37-9B385CB905F1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5539AE08-5970-7697-1C48-C26501413E76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26706BF1-272F-C225-5058-55BBBFC4673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C99D8A38-2168-B75A-9EFC-3DED84010EA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DDB798E0-843B-BEE2-B029-6046A9E01C0B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7A55081B-6CC5-324F-DE6F-80E47C308042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4C25F558-3D38-4CCB-82AB-8657CF4BCF7B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4FBD7CB-D471-FF88-DC12-D1B6C7016E11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C88D24EB-4997-B894-144B-2C95107E1A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495E051D-34BD-1C02-B292-6A816830E09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7806ECA4-F4A5-AC7A-1F12-502B3FC3302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42529924-FE8C-45D9-E5CE-5E0CF26AFE4B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FA076301-A368-BBBA-68BA-B31DA1E1FBD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6EAF0CC4-3CBE-A163-4F4C-92335AD20816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1416FBA5-1B39-8ECF-3D84-836D613F1D4E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530AF45-0D0B-27CA-82FD-EF1AB7BEAAB7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7F6C31CD-F5CB-D082-A388-CB47C4BD6867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D097866E-9CEB-CF83-C126-A0A11A8BF1C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062E8C5C-75D4-612E-210B-3350569FB0FF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DF53796-D3CA-872E-35EE-A26530C8138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E60FC6B8-9124-B916-7B46-DDFD7C5ECF54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169A358E-FE4E-0AA4-F707-4FA216CCD2F8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FBED71EF-3109-689D-87BA-5F7B038D6EB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5CB582AB-7CBA-92C4-5B71-AABA2FD4DF7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8A13A10B-47CD-B2FA-0C45-0D69191624A1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157DC49-4426-5515-9A46-C15741A36387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BF6B4926-A59D-8FB0-FC49-08C9FAE41651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155DE125-9CFD-0B7A-96F5-1E5AF6F78993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49E781B3-4A83-A1D6-8DB9-1F5381FA0FDB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8E891422-A92B-1EA8-6F34-AF2DA0DE1C9C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6BFF558C-519B-EF22-144A-D15D7D04B8F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987B6D2-643A-F4F9-2855-F6C202C0ADBC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B6123DCF-7814-2262-E06B-E3CE64310891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BCB8AAA7-7405-7E71-366B-1DF61D6D594C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C5969424-48D8-A95C-A6C7-10051B0F17E3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73DB4CA-D1AC-7CDB-9635-D40BD10E7EE2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514AEF36-4F7E-1014-A3EC-6A6FB156BEF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93336CB-2C1E-45C5-00CA-3C3CE0CB4621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F08260A-9113-FDDB-A06E-88AEC21A06E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D36F8179-72A1-2712-2CE2-ABAFBE646DEB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17DA2283-01EE-3C1D-0BCD-3FDBE0B23F48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2B02F04-C747-8AC4-7883-95D0C80807C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1D48FEE1-FDDC-3145-1303-58BDCE06B6C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4F6DC4F3-2CB5-CDFD-9A08-AE7413DC70F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C73040EF-3D92-9E82-4F4D-8F09C9CDC746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92ABEB25-49CA-21A2-A570-745B86400308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450E03FE-884D-79AD-BA1D-1A21C4F48551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0743DFAA-0238-9E7A-C95D-895A9115560B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7FEAE3AF-A873-0507-8C63-6196C0D4B834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2BB47B5A-D504-E21C-11AC-70CBC80F845A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AB2561E6-BB8F-9CB4-553B-A770FB46C3A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0C352261-240D-6C4A-856F-3330B3586EF0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E428863B-106B-AAEB-2146-6EEB214159B9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AF218A7-306B-D4C3-7B87-F8C4C5C7B8E7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3CB3BAFA-E533-B332-9B48-30316734E182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7B24ECF8-C58A-5F25-1B0E-0FE188C6438C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C03027AF-6E9E-3F4B-1B6F-7E2E7D604F3D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0CF13247-5A4E-18A6-5854-B6C0E7B0A6E1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06DF94AE-E2AF-25C2-4FD6-C6ED000132EF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62B9EA05-5170-9F20-9F03-827FFC910424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1C314052-D3F9-B970-8E2B-15CA338677B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2320AD6A-5BE8-CE69-058C-4EB519FA6D36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F1BDCE30-E370-6777-9DD1-E5756BBC268C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0D38352E-5938-C6A8-1087-1AB891A3CAE0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2BB45402-7F85-ECEE-F487-7A20B2B639AB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BC2A53FC-AC23-5B61-5A1A-52B7A7DB301D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9DBD685-315B-B518-E74D-32B3ADF601B5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D7FD1F1C-C6CA-CD3A-2FAC-647EDFE2E5A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A0CC3730-7DF6-16FB-4A23-7C5EA7AB5C1C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47A82F1-6592-0BB2-3A08-13EC8A69EBF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F726E4F2-7F80-65DE-1191-BEA033E79CCD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E4FF21E8-EC0A-24B0-4CE7-07FBCE038D2E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AAA4C22A-0074-685E-CDB9-F7BD1416A27B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765C0889-F630-AD9C-538D-BCC4832DC37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548A7CC6-0BA9-002D-33AA-87F37F01ABF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92DA6B53-710C-4379-0085-FB0A9FDE96D1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AB8BD9E8-6F5D-D824-BBD0-879BF4FE21FD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21894BD2-D084-56B8-B75C-C9156AEF0D69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CD7D88BB-1A3E-FA47-CC0A-5D3581154559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EBA41236-DFC6-F1E0-26EE-F8E23623614E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6B20B93-0DF0-9E8D-4907-B6CF26A2D1C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B1543300-4DD2-44AE-5C24-3B5B32B38B0E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DF0DD914-1BD6-B308-D983-27CB7C3D826E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938B7AC5-E09B-BFB8-D28A-BBA284294058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CD90C7BD-DF7B-7C2D-B26C-712EAF9E8107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32F81EDA-9EE3-17D3-DEA9-5932BC3A8E04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4F27A1C4-646D-200D-9E23-DCB14FCC3DF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E4F2B43E-1562-5523-D619-10DD9716FF55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53F3D484-12CA-EFD1-210A-6097E5513A30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6427B31A-7CD1-90EC-D829-264B6F354C38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AB70193A-BF42-4988-0EA4-63BEF1A54F33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EFE91368-1072-F28D-7F83-BB159D3017D3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4B11BB43-B245-1CE5-0873-3B1FEFAE16A9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5B889B1F-D66E-875D-CDD3-5E5F6602099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25D2A171-529E-4215-3C53-3A233D15962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2F10E2F6-1694-7039-A4D8-CD499E03BC02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EE3B6BC5-EBC5-DD4C-E265-6759082002B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69C32142-0A6E-51FF-B57B-01F55F16C3F6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9B26D0C7-F10B-F07F-3401-C529A75CE708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9C4F6BE8-10B8-6B13-81E7-260B7B1BA2BC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2885F80-3D8A-DEC6-475E-06B8D5E85AD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43C3BAF6-7956-41ED-A511-F10E6E3D197D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BDCA5E94-4DC9-670D-FED8-619F3FAEE587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E87F87EE-6700-DD43-8B5E-5A7C44AA8535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7E0CA0A5-338E-8668-C487-6E0DF99578C4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E672F8D-820C-1A82-E521-3C819724B22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C5235304-5DDF-8ED2-6E5A-38C2E9A55420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DEFD91CE-FD1B-3FCB-E98D-5BA983726A0B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9C084A81-3926-4B71-FD52-DDA162D06379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54060A0C-DDF4-3197-80E7-9126B2A67E07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43B86175-E0F1-867E-E1E3-613230483B6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798872F-51D0-358A-5806-70B1FA396096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CA41B38F-6B41-F1BA-5149-BFBC99FD2ACE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EA1CA42A-B86B-ED6D-065E-C98618C361EB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6BC34820-7270-8074-452D-A04B7303993D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24EB1AF0-81C7-4BFF-F7EC-B430F80E31F1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28C2FE34-A70E-8B25-4563-32956F0FA26C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68996E6D-820C-FA4B-E41D-0C44E37C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88B500-C879-719D-0663-C4214F00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Main mission: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BD6D98DA-A6E2-64C6-FA2A-475BE3CEC227}"/>
                  </a:ext>
                </a:extLst>
              </p:cNvPr>
              <p:cNvSpPr txBox="1"/>
              <p:nvPr/>
            </p:nvSpPr>
            <p:spPr>
              <a:xfrm>
                <a:off x="122573" y="1298498"/>
                <a:ext cx="8898880" cy="507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14313" marR="0" lvl="0" indent="-214313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fuel fraction method from Roskam is employed</a:t>
                </a:r>
              </a:p>
              <a:p>
                <a:pPr marL="214313" marR="0" lvl="0" indent="-214313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1600" dirty="0">
                    <a:solidFill>
                      <a:schemeClr val="dk1"/>
                    </a:solidFill>
                    <a:latin typeface="Calibri"/>
                    <a:cs typeface="Calibri"/>
                    <a:sym typeface="Calibri"/>
                  </a:rPr>
                  <a:t>Cruise and loiter consumption is modelled though Breguet equations: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=375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  <a:p>
                <a:pPr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𝐿𝑂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=375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𝐿𝑂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</a:pPr>
                <a:r>
                  <a:rPr lang="en-GB" sz="1600" dirty="0"/>
                  <a:t>where all entries are from the main mission or the TLARs</a:t>
                </a: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loiter equation is employed to model climb and descent fractions: the endurance is set as the time to climb or descend</a:t>
                </a: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accelerated climb assumes a constant acceleration</a:t>
                </a: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Around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en-GB" sz="1600" dirty="0"/>
                  <a:t> km per cruise is flown in climb</a:t>
                </a: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drops are accounted for with the Roskam method</a:t>
                </a:r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BD6D98DA-A6E2-64C6-FA2A-475BE3CEC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3" y="1298498"/>
                <a:ext cx="8898880" cy="5079211"/>
              </a:xfrm>
              <a:prstGeom prst="rect">
                <a:avLst/>
              </a:prstGeom>
              <a:blipFill>
                <a:blip r:embed="rId2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" descr="Call for Papers – CMWRS2022">
            <a:extLst>
              <a:ext uri="{FF2B5EF4-FFF2-40B4-BE49-F238E27FC236}">
                <a16:creationId xmlns:a16="http://schemas.microsoft.com/office/drawing/2014/main" id="{CEF5DE20-CD85-3A0C-B3EE-0E90594C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4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8C6D8-03A2-76B3-40AA-CD0D6F34E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C102ED4-B98E-5D00-502F-A79461767AB2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34116FF-FB99-8A5D-2F72-C7F18236BF4B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B7F24AD4-F5BE-C50B-C703-629205CACD3C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F5CC18F-A07C-2102-3C4E-33F9AB886A3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A548B22C-62BD-054F-EF7A-D8CA0EB8D4E8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F4FAC144-E796-B891-E263-EA3F59C656C5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DA6EFD36-E1A6-746D-DEBF-2D511F20F1E5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F9A1EBB6-DC62-AE37-E5E6-E1C603F68165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EEF0EFD0-F351-2489-1F1D-636D55A0534A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69FA27F3-F40B-0044-0F55-9F56923575C5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11A4C741-93BF-01E7-65E1-A4DE6AA47D45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3B962938-81DF-0A1F-8FA5-2BB66F92E34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0E3C0CBB-EFAC-7956-4C20-E0D3FB0E4166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D7F4C2BE-1B07-2BA0-5230-3E7519EA8F9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C949B523-1F5D-F1F6-6998-288A31DDF015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AE6A3FA2-43AC-FF24-85E2-BCBADD5B091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9B4ED24E-58AA-D125-64EE-FF6E9CB946D9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15088897-B3B7-7ABC-C852-82959F6B3216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E7DC1774-F0E2-86C2-C224-EE6C6EBD208B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7F57290F-0C25-8BD5-DF42-DCB2B7399A4B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41E3AB86-708C-8279-7D6E-F8B13F861928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A0EFD53E-087A-A824-472C-CD53E1AAF096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E6391661-50A4-A111-CEFF-9B17CE85BF2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580D34E7-3484-DF32-C166-00A28B58B9E7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7E3A602B-6D38-FB08-A1CC-A2EC97799AF7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8D97E500-FEED-9489-1581-AEC1687B9667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91B2F1CC-E442-5FF4-47B4-6A18337D6787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A40172AE-092E-A93E-5FBF-14A5793783C3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0F24CB54-79CA-F200-7497-0528D300BB61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5E9B7E1B-F166-2447-A323-18011063F5C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3A2E6FCF-6B20-1F3C-B076-89EFC49A2CE1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D120A8D-76AD-2145-AC8A-874D01994790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99C336C7-2CF6-98CC-135C-FFD0B228712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97685795-CE10-1CC0-995D-C9881B8A606B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3348F7F7-9058-246B-7895-569084B500B3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0941BD18-23DF-9C8D-FE42-31CB98AED990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5CF5BF2-CBDE-A404-C636-4E8A519E455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F63C5BC-D2AD-DBCB-0B6C-9D6ABD64ED5F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84D6E680-486A-7B70-D793-D9231544509A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718D02FE-1C76-F709-A09F-B3674ADAB306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0653BCF9-C63A-F6E1-CA9B-A8836C77DB7E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83AA280-789E-3AB6-A6BD-235D862E50F6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8615DC53-594D-DF4F-7C79-8BF1EA930A66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3754AEBC-5FA5-F392-F67A-72FEF1BB6166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257FD101-7EE1-BEF1-A92D-3D60B32E17AE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6BA11874-9886-5FBF-CDC9-397CB94F36A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7B07214D-620E-00AA-6E8F-9E5DEE73F14B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A73087A5-C4B8-EEE2-6275-E3C753A9908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DBF796AC-4ACF-6C9C-79E3-ABDBA8A58286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6D17DDC6-9AD7-A6BF-D330-B7460E6EBAF6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434D2721-A41F-BC34-9FB3-05D6CADEE1BC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928F9AA-0363-AC16-A4A8-01DA8BDBF032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8E10D16F-55DF-FBBA-676B-D4037D9E8BC7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FA079A6C-796F-644B-CA4D-8359466BB41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45C762BD-8075-9A8B-59DA-6F6DD8E853F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C6385F2A-19E2-7F28-CACB-D0E692F5540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FA48F488-7B16-8F9E-0B15-325F1098555F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408D70A8-A596-6671-3AD4-786426F3101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15AF7460-9E4C-BD8F-D5E4-7C0628081520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40C8D88C-31A9-B1EF-E342-3BEAAC274603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DE766BD-4D3C-2C06-5050-4DE27E90C76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CB4386DA-8A03-6312-65B4-1CE6CA18B52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333F42CE-731C-3EBD-9266-B07FEAF2B1BF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65DFDC5-0833-781E-07B3-8DD1E04A8F71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5848DBAC-EA02-550E-88E4-07E77DF518D4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9B742580-387A-E2D1-CFA0-0A3839CDD3FA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95B49423-BE35-E51D-C84B-AC3E3630861F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C52DC627-8D48-987B-C0FC-524B2CE07378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494F2825-0B59-3535-B7F6-483F0E17CD53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D54C408A-B4FE-9636-5359-A5CE3886DCEA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001CD68F-7946-6152-E22E-1C381DDA15B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52E548B1-3995-90BC-3078-26EA81463BA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ED2C3453-9497-14BE-E762-D3E698547C89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0C20511-3FF9-B1AD-1BB0-C37931A00CA0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D0881252-9E6C-FACF-E8D7-9526C47FB85C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A4B41257-F09E-5477-BFE6-1D2B815AB21F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B4521F99-2D33-44FF-EAD0-D97417A28326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D1F0F0BC-12C6-A797-BE48-B8DCB2EFC23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FF6FA86F-AF1C-EA51-AD2D-BE026DBAA8BD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94006E6F-E099-7543-683A-08833567CAE3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1E6B0CF5-3C71-91AC-8A2F-101144DC2892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2E1CC597-D3E6-52F1-01E1-69AFFEA1BABF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0BC01BF9-6AA0-4218-F9E9-0D7DF79754F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2331D5F8-D4A4-D694-CFB6-464F2F258777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A60B34E2-931E-95EA-2B20-DE69F363F185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369C59DF-5DF5-23D4-213A-5E69476C6F1A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B8805A11-8980-2090-90A0-F9E7B56BA90F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AB5DC966-56EC-0550-6FD8-F7D10A2CFFC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FF1DE76F-3511-CDD0-7D9E-9CC320E6D9E1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DD7723BE-5C90-5DA7-DF9C-44B009CBBE73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B17D114C-CBCF-8159-34FE-18644F9133A0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BD1AAF63-90F0-D957-629D-05BE37CF1A77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9C64D24E-2AAD-DEA1-F510-9EAFAF4C20B1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D56DADFC-8A64-0792-EEA0-5447C24A514E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D6E626C-A06F-26BA-4552-EA96A549211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15CB08D5-1C0D-FEDC-B758-2339FC447B0F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DC061E78-1A45-B0C6-2A82-7900439C7F0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7098502E-87E2-40F7-6254-9FDA19ECF85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BB4725B0-F088-C15B-FC5D-D308C0E9B796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80224D63-946C-F4D3-E967-8809DD2C13DA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434004D-BD20-6861-903F-A562F9F47129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5DAEB991-94F9-5259-101B-CB4594B429D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86EC8A47-CF68-B938-C691-A1BAD4279B98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0AAA9601-9721-51AF-9B2A-5E7844DDE536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F84C72D1-565C-6DAD-BD1E-897207498B79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FCEA205A-27E1-C44C-4012-6D3813DE0587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598C61BE-0ABA-4D6A-081C-CC7557CD626A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81B9AB37-4FF6-2CA1-AAFD-8F3A2B90B70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39652B5C-3366-AC6B-7937-553BF4932D49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95408CB9-4052-EB2C-1C60-446AA8218022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E0D2FA75-8E12-8948-FCB7-83D9FA5A9397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1FDFD9A9-D3C0-34B9-9056-A28C2818AFF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AD26B2D2-3687-4494-76DD-E59B01D71502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2845CBA-E870-31FE-9F61-47BE69E1E89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482EC115-85F6-06E0-305F-A0DFF96FCCE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325C0D99-6478-ACCC-E3A0-D08B627AE14C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669C238C-714D-9CE7-33EF-681D81A913F3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5A8CF299-1BE6-784F-F701-6E973937EDA0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7DA0189F-5B75-685C-39DF-140BCA6CE288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9A59596-0868-3C1A-5F5B-DC365F562A24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70DECEE5-EDF3-6F31-91D9-55E4A9213360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81D8B3A2-2379-1B24-FD3B-04371DD49630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E0E606F6-8972-F28D-5A2E-8A9905145950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7722F1C8-ACC1-26BF-229F-405E63F6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467F82-74AA-AA17-D2B6-CBCC86C6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Regression</a:t>
            </a:r>
            <a:endParaRPr lang="en-GB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E782ED-BB89-8E1C-B05B-83B693ACA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4409" r="6875" b="3350"/>
          <a:stretch/>
        </p:blipFill>
        <p:spPr bwMode="auto">
          <a:xfrm>
            <a:off x="300878" y="1321253"/>
            <a:ext cx="8517689" cy="472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all for Papers – CMWRS2022">
            <a:extLst>
              <a:ext uri="{FF2B5EF4-FFF2-40B4-BE49-F238E27FC236}">
                <a16:creationId xmlns:a16="http://schemas.microsoft.com/office/drawing/2014/main" id="{7730E58E-5AAC-7386-BEF3-74EAC216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5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144C-A285-9BF7-99B7-D525417C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C4EBA59-3A25-3CF3-AF54-7E1EA4484CE2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985F54B-2514-E084-821A-7762753D3A60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4AC77562-AAB1-245B-FF80-D1ECDCCF73C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AAD8A68E-7D55-ED6E-0694-0CE2A13CC4C7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358732A7-E8F4-AFEC-582D-DB1718360C5C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B630434-2DD0-50D6-72EA-4CEEB54D124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15D12259-E4F5-0E71-872C-0BF8651E2395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8ADAF39E-B3DF-3396-6F1A-F3BC7CF1313B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03F8ABC6-50EA-BE87-E341-31FF5223EFC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C1686D37-3AA9-643A-CBDC-D877EB0F390A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9A453C35-0266-68B5-C69B-865A7081E5FE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16189216-5420-73DE-260A-C458D50A189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85B8C6E-9D9D-6E07-B714-A0ADF473F603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BF8DAF6A-0D30-4DC2-E8C1-E53DF61A6B01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177D2D77-37E1-64B1-F844-064DE3237951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1D480E1-961E-F9E9-332A-EA37AC588F7E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E8CB0D28-E66F-20A8-EF8C-7EBF68A237F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C0127A-25B4-9BD4-B92E-DA2A577EBB32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C747FE2-FC9F-CB41-9B35-65E677D9AD6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4192B04D-13B2-D6F0-EAC3-638DF20E3BA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C40329CA-04F8-B00D-4A80-D6F17520379F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CACDF820-C291-B5DA-622D-AA8491B3320F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D99EE145-DF20-963E-C07E-C53243B3C1A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192AC5D9-D735-A601-CE69-F190AA0702BC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E86ACDFB-C335-83AA-E469-5F0B6603898E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F1F68FD0-6CBA-CB5A-5442-C639843FC86D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802C289F-DF14-A554-DC24-54AD43040EA7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D3A6DB40-E3AE-33DC-9A01-C171CD63B49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4195CEF1-0AEB-4251-E0C9-119DA2BB2CA7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E7508AAF-E444-4B02-08FE-4D9BBA1EDDD1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29080B0C-064A-A444-13FC-A5F9B6675FF1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6ED48D4-4FF2-76EB-AA16-EE75A4C6FC4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DFFB069-8227-3FAE-58B6-1F71F0EA1D2C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2674B745-9FA8-D092-15B6-AF3558106B1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D80CBC28-62AC-18EE-C2DC-2DE41A873C43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CB4FDB7-C341-86E5-5BFC-B7904FD4D75D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E0872F25-9904-897C-4E02-7114E486505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15057B95-5E09-7B1E-7B4A-C75C9710D3E1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D2A53C30-8FC1-8D23-9F35-22805000D1F0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CF2D7F62-E912-8072-C245-EFC015504236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8EE3E3DA-D9F0-5AE2-6881-FC0B93648B8A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55F45622-BC0A-6B58-9CB9-C5EC4D954FED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47198CDB-4E00-B5B8-9076-BB2B060B1207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7A358B2-3DF5-3A25-1DED-92DAA043D6C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DC54402-5628-0465-836D-10B16BA7CDD8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66F4513A-8B37-221A-A432-62DE96BD5F7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8E561514-28C6-6BD7-345B-000D4CDB8DA3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AF583862-9321-C61A-9EAB-4F3E10D8A0AA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E0B3FADC-04BD-A4B0-E823-6FE4C42C6A44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78B9125D-DC7E-9ED8-C2FA-B0FED41B76D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1E721485-F93C-A9C0-F485-D22AB2550657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7DEB3578-7489-1355-5FC6-9E482D23431A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3F60972D-6877-93CF-0505-7CD8C857B4E0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872B9A9F-9D0F-9E31-D5D5-82E316E15A9A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2D7D971-43E9-2D37-999B-92CFD8EE5145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533DE353-A2CD-404A-FCF6-293639D104F0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EC420B59-B4AB-0476-04AC-23778C9DF7DE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2F935C9D-341C-5D33-2B42-52BEF6001649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E1948B41-B45C-9921-2B18-A43EC3E1B389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DAEFF74F-BA28-0878-CFDC-E3ADF117F534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F5DF0973-44C7-D61D-12C0-B44BF9D80D78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8E4F40DA-53B0-9321-B252-2C57952318E8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82F1F21C-0344-08FF-ABB6-16A57FE4C0D8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1D8A3EFA-842E-547A-40CA-2EC8467C5F9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B431897D-1033-B553-1C53-8797B6C15349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EB8E0ACA-0DF6-701C-1057-8F747F281A0B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DBA7BB22-CE01-3558-43F8-5F48F2EAE3A2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C0412EFC-24AD-F118-7B00-0367550EFD29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7528761-E7DD-0634-D4E4-87CA3A13653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A0125062-61C3-465D-DDEE-D672347088D3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0D97EF2D-CF8F-188F-EB91-012FE302B893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149DC4DC-AAF5-EB88-BFD1-E0CF73437B26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2CF4EEC5-E0AB-9F82-6E99-DBC01F943185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F2BA2C26-B523-91DB-55A5-BBFC572F2EC5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1CB291A2-751E-7C05-4534-F458D0EC982A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C3B1E1FC-8244-56C8-F5C9-CFF08B4B572E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ED79C5F6-0F9E-19A2-7D27-7CC1DB6C277C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899BFAF5-F02F-F51C-2DD9-072EBE8969D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9EC4585-502D-4443-ADD5-4761738BAAD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08249AFC-AAE3-13CA-1ED7-D52D3E6CCE32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C04283D6-A086-122A-C16C-A93B88C27E21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9549ECC0-0A99-0AD7-ABF3-87182611BBA9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55FCCD44-8082-AD0C-DC30-A7FF77DFC1E1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5AD2E5F7-56FE-7B7D-B29D-A67274070CFD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C3AA329D-FC76-0224-AAB3-BCCBE70D74DC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5E3CDE24-29B5-F03F-31B9-BC5871D5B07A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F9FB33A2-5AAC-38FD-7262-A74C433DCC4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5860A5F-E1A3-147B-1227-FF74309F786E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D44D9360-6686-A052-28BD-BE6FB36817FD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262FFFE8-1199-8885-9E29-C8438F219197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CE3DFA49-D3FC-7530-32D0-78C045708A25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5C0DCE1-C59C-CD8D-FE7E-13AD936D12A6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F0193C00-88C6-22DC-49CE-CCE4A1784888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8292C5E2-34AD-5B82-75A0-2288A86D7755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6DB5C611-2D02-9701-250C-588C14CC7AF2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0EC61B59-B698-6C56-ED48-B17CEB3AE0BC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A0462852-1DDA-04E5-7FEF-1A13586266E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ED031586-520F-DEEB-57FC-0ACEE67CD96B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433FDECD-2D13-B246-0062-D839ACAFECAB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2DDC2E0F-34C0-5594-E7A9-7B1B5B600CE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35682251-7FB0-7F0B-D5CB-425601AC7C0A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2B51594B-919F-0318-C934-D5EC7C804211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3EB71B5D-CA12-4B9E-E14A-A09F8FCDE8B1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2FC44674-0846-DC65-9FE3-007C268FD053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095ABFAD-EA9E-DA0F-559A-A6BB57C3894C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312F64A2-EE37-CD0A-0E9A-B73AB9DD7446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6529DC14-55F9-19B6-20A0-8B67C9D3A37D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81716585-DF30-E053-E728-2DA0363E9DE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8D3583C8-F36D-8402-ED7D-036CDF1806A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4515A750-1792-2B36-FCBB-EFE48138FBB0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B1DFA83A-6483-9FBF-986F-CA35E1BA13DD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56483359-C5E7-6FB9-4B47-E5F4E7CF061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538CF7D4-3D1D-7CDA-2CB9-899E0F05670E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1A16BC44-999F-5EDA-B77C-B84AE78D18F4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5F077B21-58B2-7E59-658C-1C2C0BAA9BE4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6618B087-DA34-15F8-9E2A-1152ED015CFC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12C7F96A-C14A-CFA5-8439-E8816B065DA9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676951E-D161-B072-5B25-3FCFF9E0CAA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58F7FCD1-79F5-F0CB-A3D2-5A588C56A509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B46D21D-BADC-0384-5431-11A6FFB19260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0A3A6B12-3EA2-A867-B166-3F9FDD4C7FA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6C5637A2-5AB4-8E44-B35C-D8258182C57A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1EA6FBDF-B228-61AE-42BC-3A9D69F3270A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9EA80B29-4B89-F014-E473-F7DE28E7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A614F3-D17C-57FC-F3DD-16B8A273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First </a:t>
            </a:r>
            <a:r>
              <a:rPr lang="en-GB" sz="2800" b="1">
                <a:solidFill>
                  <a:schemeClr val="bg1"/>
                </a:solidFill>
              </a:rPr>
              <a:t>mass estimation: </a:t>
            </a:r>
            <a:r>
              <a:rPr lang="en-GB" sz="2800" b="1" dirty="0">
                <a:solidFill>
                  <a:schemeClr val="bg1"/>
                </a:solidFill>
              </a:rPr>
              <a:t>results</a:t>
            </a:r>
            <a:endParaRPr lang="en-GB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17BA5B-88A4-0AA5-5B12-53BE0E876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6300" r="5589"/>
          <a:stretch/>
        </p:blipFill>
        <p:spPr bwMode="auto">
          <a:xfrm>
            <a:off x="220519" y="3367854"/>
            <a:ext cx="3280394" cy="250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4EEC14C8-6C4D-C70E-48DB-3F49ADF9E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586"/>
                  </p:ext>
                </p:extLst>
              </p:nvPr>
            </p:nvGraphicFramePr>
            <p:xfrm>
              <a:off x="3674707" y="2748246"/>
              <a:ext cx="5225924" cy="29224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6481">
                      <a:extLst>
                        <a:ext uri="{9D8B030D-6E8A-4147-A177-3AD203B41FA5}">
                          <a16:colId xmlns:a16="http://schemas.microsoft.com/office/drawing/2014/main" val="2390939280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2632230277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1735939193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2924310031"/>
                        </a:ext>
                      </a:extLst>
                    </a:gridCol>
                  </a:tblGrid>
                  <a:tr h="623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Aircraft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Agricultural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Single engine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Twin engine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76434"/>
                      </a:ext>
                    </a:extLst>
                  </a:tr>
                  <a:tr h="5093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2 714 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3 397 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4 674 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5814948"/>
                      </a:ext>
                    </a:extLst>
                  </a:tr>
                  <a:tr h="62345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0.446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0.514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0.577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5750400"/>
                      </a:ext>
                    </a:extLst>
                  </a:tr>
                  <a:tr h="5093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867</m:t>
                              </m:r>
                            </m:oMath>
                          </a14:m>
                          <a:r>
                            <a:rPr lang="en-GB" dirty="0"/>
                            <a:t> 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712</m:t>
                              </m:r>
                            </m:oMath>
                          </a14:m>
                          <a:r>
                            <a:rPr lang="en-GB" dirty="0"/>
                            <a:t> 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926</m:t>
                              </m:r>
                            </m:oMath>
                          </a14:m>
                          <a:r>
                            <a:rPr lang="en-GB" dirty="0"/>
                            <a:t> kg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7391086"/>
                      </a:ext>
                    </a:extLst>
                  </a:tr>
                  <a:tr h="62345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Design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𝑀𝑇𝑂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6 081 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6 609 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8 100 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5109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4EEC14C8-6C4D-C70E-48DB-3F49ADF9E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586"/>
                  </p:ext>
                </p:extLst>
              </p:nvPr>
            </p:nvGraphicFramePr>
            <p:xfrm>
              <a:off x="3674707" y="2748246"/>
              <a:ext cx="5225924" cy="29224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6481">
                      <a:extLst>
                        <a:ext uri="{9D8B030D-6E8A-4147-A177-3AD203B41FA5}">
                          <a16:colId xmlns:a16="http://schemas.microsoft.com/office/drawing/2014/main" val="2390939280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2632230277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1735939193"/>
                        </a:ext>
                      </a:extLst>
                    </a:gridCol>
                    <a:gridCol w="1306481">
                      <a:extLst>
                        <a:ext uri="{9D8B030D-6E8A-4147-A177-3AD203B41FA5}">
                          <a16:colId xmlns:a16="http://schemas.microsoft.com/office/drawing/2014/main" val="292431003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Aircraft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Agricultural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Single engine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Twin engine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76434"/>
                      </a:ext>
                    </a:extLst>
                  </a:tr>
                  <a:tr h="5093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130952" r="-301395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65" t="-130952" r="-201395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402" t="-130952" r="-102336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130952" r="-1860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814948"/>
                      </a:ext>
                    </a:extLst>
                  </a:tr>
                  <a:tr h="62345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188350" r="-301395" b="-185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65" t="-188350" r="-201395" b="-185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402" t="-188350" r="-102336" b="-185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188350" r="-1860" b="-1854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5750400"/>
                      </a:ext>
                    </a:extLst>
                  </a:tr>
                  <a:tr h="50939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353571" r="-301395" b="-127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65" t="-353571" r="-201395" b="-127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402" t="-353571" r="-102336" b="-127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53571" r="-1860" b="-12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73910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362857" r="-301395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65" t="-362857" r="-201395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402" t="-362857" r="-10233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62857" r="-186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1093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8A075C9E-8C2B-CA1B-6CE6-A7C1055890AF}"/>
                  </a:ext>
                </a:extLst>
              </p:cNvPr>
              <p:cNvSpPr txBox="1"/>
              <p:nvPr/>
            </p:nvSpPr>
            <p:spPr>
              <a:xfrm>
                <a:off x="325978" y="1284867"/>
                <a:ext cx="2059859" cy="171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Input first iteration: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=2 000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it-IT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𝐾𝐼𝑇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=200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8A075C9E-8C2B-CA1B-6CE6-A7C105589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8" y="1284867"/>
                <a:ext cx="2059859" cy="1710661"/>
              </a:xfrm>
              <a:prstGeom prst="rect">
                <a:avLst/>
              </a:prstGeom>
              <a:blipFill>
                <a:blip r:embed="rId5"/>
                <a:stretch>
                  <a:fillRect l="-2367" r="-592" b="-3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Picture 6" descr="Call for Papers – CMWRS2022">
            <a:extLst>
              <a:ext uri="{FF2B5EF4-FFF2-40B4-BE49-F238E27FC236}">
                <a16:creationId xmlns:a16="http://schemas.microsoft.com/office/drawing/2014/main" id="{E5BA1078-92B8-CEEF-7CB7-2882DFB2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FC05-D6E5-38E1-5416-BF27C558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58DCBFF-B154-2DA8-A1DF-C2BE3523002C}"/>
              </a:ext>
            </a:extLst>
          </p:cNvPr>
          <p:cNvSpPr/>
          <p:nvPr/>
        </p:nvSpPr>
        <p:spPr>
          <a:xfrm>
            <a:off x="-12018" y="-5255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34913F3-CD49-C144-4B8B-1A806BBD88C7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30F3533A-B93F-0661-0220-9F4445E1948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D57820A-A344-6BA1-2032-B99DC7E5631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30E5AEF3-9AA5-7027-355F-05A81692E5F0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DA11844D-07F9-25E2-CF28-B104E93E7EF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8472D257-7E38-34C0-ADE6-B38C59782E8C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2149C40-8D5E-51EC-2F04-F5D8E1A7859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6A862D3D-5459-A6ED-511B-7EDF3D3F7DC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14727D9E-E5A4-CC69-42B8-8F0AE5832210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C79E78F-3087-29A6-3F02-5D10817669B1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38082467-D9AA-FD33-DABF-342CDDF2D43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CDC08C8A-9DB0-19F5-A3B9-5D130A225C4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EC946BD2-DF98-C54D-ABB6-277D12BA5EA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951EAA68-4F29-50B6-EEBF-EE989D86CAE5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EEFCC640-ADB7-D651-C0C6-CB807DF70291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C048F5B7-A3A6-BF08-2EA4-4ECB931A39C1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4CDE2DB4-0798-187F-4CFD-29DEBE1813A2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1E5D0B83-520E-272D-2A04-E203DE11770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B7B066AD-54A9-6488-9C67-835F0C239C58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CCF83D3-114C-DE66-C956-0179ED4BB4CB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137976E9-1ACE-B761-14AA-67CB1816C096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A86F1CB1-1494-58AE-DC7A-D47E62AA570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3F3651B6-EB3D-FC22-B15B-E70DBE14EEE2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2E1205B8-E25D-8D7F-E042-56BEEBF04B6E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3EDF6323-1813-CC51-0B3E-04D3EE7A48BA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31E32E92-E88D-ED4D-573B-1206E2E7476D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A8C73B95-9BB4-B735-1A7A-8D37F2368C6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657E3D8F-BE7A-EE55-344A-3049881A216F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65AA9F89-390B-10FE-A94F-0B954A59736E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5A0D31FA-216A-6A56-2E47-4DC39C417E77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8F69E82-B07C-B929-CCC9-709DBD1A3CEE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D8005927-9225-78F0-2A6C-F619C569FF68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DF347198-F265-BB65-0287-D5D3FD1EA8FA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416C616-8211-3886-0CEE-98AC86AE0871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FED886F2-7590-89F6-0412-79A8ADA39384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BEFC887-FFEE-6290-21C1-3B97C5D5D72A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317ED24F-A743-D1B2-7331-E6498743CC5E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00069E29-6638-4787-413F-B781BC39467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FCFF00A9-2E56-2BD9-64DB-6465DC3E0D8C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E69DCACE-62F1-2888-6D8C-1862C9D3C3F4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7CDFDF8-FBE6-6D51-CEA7-ECC2A1202F6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73166937-040C-9EE2-D6AF-D16190ED516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F410A90B-1E70-3195-C2FA-64DA26D6786C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4A79B0-8F7A-AE34-268E-D71FB939001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DBE15567-D4ED-171E-2E89-55B6F6D564EA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90D7DB00-E31B-1A7D-C35F-B2DA7588720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1D8D2370-9BC3-D35E-947D-48BC5F406A57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BCB841FA-EF20-6526-8084-AE3C3C5C190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181A81E8-F95B-DAEE-4DDA-FD1A8E8875C2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F33F3074-235A-D2DC-F203-3F82952675D0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C03CF06-52BE-43F5-0F1F-7E6274956E91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20687D43-DBCA-6620-AC3F-88BEC7C5BB6A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EE7C355-1A91-B9A7-C1B1-D3EA8739F4CB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9320F460-2D12-78E1-8ED4-0F881F56B59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1825CB66-0CB5-D2DB-699D-883EE2563FF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A1B254D9-FCD2-0F13-5DA0-FFA15F95176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A3C3D20C-78DA-61F6-E0B0-084BDC69ED58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ECE2796A-A20B-35D7-2C68-5BA9ADDED160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1A3401F5-F83A-DBDE-40B3-768AC8408BB6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2DAEC1A-4695-F611-A201-0AE9E848667B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4B692B17-6ECF-E696-093A-259642818E48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6AFB729B-E544-EDA6-515E-E57F98E033C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6EC7E74-4985-50F0-E061-4B90FF7FED22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4988CD0C-A701-B633-9D72-7AF15FAED85F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77D3079A-7579-6105-0403-F4C1803EBBD5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B89BDA92-C532-17B8-1F12-95EB44FE126E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1EB1F8E-785D-48EF-BE46-08C8163E70BA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6804E3EE-C4A9-B427-3426-EF46EFDD0391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095448E-6855-E30C-48A7-F765E156F54A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3EBDDAB9-57D0-7F1C-5F6F-6144F801BF78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712093D6-D193-42C6-2F4B-82DA84F75A64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87646BD-7CEE-2424-57F1-301E4C83ADB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8A9C412-7A39-4DF0-F39C-F0E2A77E7E5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F65EB913-7532-0286-70DB-281062EF065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0598CCF3-710C-CE5C-351B-980723811647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117845B1-5446-C5BD-6E46-4D9C1EE6A75C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DD559515-920F-2E4B-EF72-C0FAEA38C8D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2A8BBE53-52EE-7AEF-50C9-584B3076078A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CC99810-8D3E-0531-E394-B04B6566BB9F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D768CF4-A6F7-E5EA-DC6E-1FCBE974E163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AE2124B5-6A58-F670-C40E-8CAF915FA103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D4EF2E28-16FF-7868-26C4-14C36504FAB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D6920D02-3996-5218-FDB8-38DAA2D451C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577D0EF7-DC6E-9BCE-827B-E50CAC91D880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D5741729-821A-126A-B352-6DEFD1AE5E33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F95D2B27-FE49-236B-4B5C-75D158A00051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5897399A-3CDA-98B9-8A6D-D005DD623D18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D1C2ECA0-1D70-BDF3-7EB5-1E3376C444D8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68F36AEB-2D21-1CFD-4861-99AC2011A480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1C11EDF1-FA3C-AD91-04AA-3E69E150EC2D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A3236675-0FBF-BF72-BE19-B9D36733CC6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BC2C626-81B9-32CE-62F6-9C5E747E40A6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6E73B7E7-5532-7545-106F-9E10512A9AF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E4CA15E2-056D-8256-4B7B-E2B90898C72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78BE13ED-3D5E-0E6A-524D-D09E7FCA63E6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4FA7471-53B7-22F4-461C-5BA9E7BE10D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28F865F4-3E16-1CF7-D70B-3EA14E4E28FD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F0D0832E-9EA2-6D8B-2678-A42D1A949922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BD1949EE-199C-AE67-5FA5-958D5CF31BA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7F78CB25-D802-E630-6946-ADCADF89A8B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FBFF76DD-D8D6-0811-3B47-123E7D414E57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0B4F1EB0-2CBC-FFA6-7476-65E895F87BA1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2F880CA5-7F7C-9ECC-A194-444F628E71FB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0CFC58D3-A3B2-6F11-6331-BF8D544A9FEB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0CB18A7-64FA-3BD7-DCD8-00A23DA1B6EB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D1893A04-1A23-ED57-F5CA-8263F323948A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608AA2B0-9592-5A78-F926-AA0A18173261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0A1F9CD-4EB7-1CDC-07F2-555EA48D573C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1850026F-FF59-18B4-1477-985623810A53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4C7516D5-7444-BE9A-AF91-3CE8C6BABB6D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A0AEAF6-EC0B-B9B4-455B-4BD426518EC3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EA0D205B-BF2E-221A-9F25-7932CFD81F08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63609C99-D335-7AAC-7EEB-B853396C5BC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109570B3-9B4D-287C-FE6B-9644B432A00D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09711D31-85D2-6EF6-4600-C630AF66F9D7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3B41D09-D283-F988-0993-0BFAB1C63E93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384BC321-BFE2-B9BE-4E0F-2F8BE3A92DFC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9616EDA6-D22A-5880-E4DB-A000698E48FE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366543CA-B331-EF0C-1202-4642DC49D663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F59AC55-2528-7DF9-BE6D-3F8525F05721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68DF6893-6461-A4FE-20DC-7659320DD16E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33B263EC-06CC-89EF-9D12-6692F1959BCA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162BC664-9F8C-497B-E1E7-E2E80CFF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6C5F89-3AC8-A05E-63E3-DFEBB699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Sizing Matrix Plot: input description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Segnaposto contenuto 3">
                <a:extLst>
                  <a:ext uri="{FF2B5EF4-FFF2-40B4-BE49-F238E27FC236}">
                    <a16:creationId xmlns:a16="http://schemas.microsoft.com/office/drawing/2014/main" id="{F274B04C-729B-5785-48EE-E77354210A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7326516"/>
                  </p:ext>
                </p:extLst>
              </p:nvPr>
            </p:nvGraphicFramePr>
            <p:xfrm>
              <a:off x="209864" y="1540747"/>
              <a:ext cx="6709096" cy="4170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7450">
                      <a:extLst>
                        <a:ext uri="{9D8B030D-6E8A-4147-A177-3AD203B41FA5}">
                          <a16:colId xmlns:a16="http://schemas.microsoft.com/office/drawing/2014/main" val="3887799765"/>
                        </a:ext>
                      </a:extLst>
                    </a:gridCol>
                    <a:gridCol w="1478684">
                      <a:extLst>
                        <a:ext uri="{9D8B030D-6E8A-4147-A177-3AD203B41FA5}">
                          <a16:colId xmlns:a16="http://schemas.microsoft.com/office/drawing/2014/main" val="2807237676"/>
                        </a:ext>
                      </a:extLst>
                    </a:gridCol>
                    <a:gridCol w="3472962">
                      <a:extLst>
                        <a:ext uri="{9D8B030D-6E8A-4147-A177-3AD203B41FA5}">
                          <a16:colId xmlns:a16="http://schemas.microsoft.com/office/drawing/2014/main" val="435692554"/>
                        </a:ext>
                      </a:extLst>
                    </a:gridCol>
                  </a:tblGrid>
                  <a:tr h="377516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Performance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228716"/>
                      </a:ext>
                    </a:extLst>
                  </a:tr>
                  <a:tr h="38462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𝑐𝑙𝑒𝑎𝑛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185</m:t>
                              </m:r>
                            </m:oMath>
                          </a14:m>
                          <a:r>
                            <a:rPr lang="en-GB" noProof="0" dirty="0"/>
                            <a:t> </a:t>
                          </a:r>
                          <a:r>
                            <a:rPr lang="en-GB" b="0" noProof="0" dirty="0"/>
                            <a:t>km/h</a:t>
                          </a:r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TAS, sea level, ISA+20, 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𝑀𝑇𝑂</m:t>
                                  </m:r>
                                </m:sub>
                              </m:sSub>
                            </m:oMath>
                          </a14:m>
                          <a:endParaRPr lang="en-GB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6960902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𝑆𝑂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oMath>
                          </a14:m>
                          <a:r>
                            <a:rPr lang="en-GB" noProof="0" dirty="0"/>
                            <a:t> </a:t>
                          </a:r>
                          <a:r>
                            <a:rPr lang="en-GB" b="0" noProof="0" dirty="0"/>
                            <a:t>km/h</a:t>
                          </a:r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TAS, sea level, ISA+20, 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𝑀𝑇𝑂</m:t>
                                  </m:r>
                                </m:sub>
                              </m:sSub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878841"/>
                      </a:ext>
                    </a:extLst>
                  </a:tr>
                  <a:tr h="41604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𝑐𝑙𝑒𝑎𝑛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noProof="0" dirty="0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GB" noProof="0"/>
                            <a:t>Reasonable values of Roskam’s suggestions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0662707"/>
                      </a:ext>
                    </a:extLst>
                  </a:tr>
                  <a:tr h="41513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𝑇𝑂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noProof="0" dirty="0" smtClean="0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18338"/>
                      </a:ext>
                    </a:extLst>
                  </a:tr>
                  <a:tr h="41513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a:rPr lang="en-GB" b="0" i="1" noProof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noProof="0" dirty="0" smtClean="0"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7918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="0" noProof="0" dirty="0"/>
                            <a:t>  and</a:t>
                          </a:r>
                          <a:r>
                            <a:rPr lang="en-GB" b="0" baseline="0" noProof="0" dirty="0"/>
                            <a:t> </a:t>
                          </a:r>
                          <a:r>
                            <a:rPr lang="en-GB" b="0" noProof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endParaRPr lang="en-GB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1 800 </m:t>
                              </m:r>
                            </m:oMath>
                          </a14:m>
                          <a:r>
                            <a:rPr lang="en-GB" noProof="0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sea level, ISA+20, 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𝑀𝑇𝑂</m:t>
                                  </m:r>
                                </m:sub>
                              </m:sSub>
                            </m:oMath>
                          </a14:m>
                          <a:endParaRPr lang="en-GB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96908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noProof="0"/>
                            <a:t>Climb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Various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From CS-23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187692"/>
                      </a:ext>
                    </a:extLst>
                  </a:tr>
                  <a:tr h="651603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GB" noProof="0" dirty="0"/>
                            <a:t>Rate Of Climb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6.1</m:t>
                              </m:r>
                            </m:oMath>
                          </a14:m>
                          <a:r>
                            <a:rPr lang="en-GB" noProof="0" dirty="0"/>
                            <a:t> m/s (STP)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8.1</m:t>
                              </m:r>
                            </m:oMath>
                          </a14:m>
                          <a:r>
                            <a:rPr lang="en-GB" noProof="0" dirty="0"/>
                            <a:t> m/s (TTP)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Mission fast climb; 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=241 </m:t>
                              </m:r>
                            </m:oMath>
                          </a14:m>
                          <a:r>
                            <a:rPr lang="en-GB" b="0" noProof="0" dirty="0"/>
                            <a:t>km/h,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1 829 </m:t>
                              </m:r>
                            </m:oMath>
                          </a14:m>
                          <a:r>
                            <a:rPr lang="en-GB" noProof="0" dirty="0"/>
                            <a:t>m  (</a:t>
                          </a:r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6 000 </m:t>
                              </m:r>
                            </m:oMath>
                          </a14:m>
                          <a:r>
                            <a:rPr lang="en-GB" noProof="0" dirty="0"/>
                            <a:t>ft),  ISA+20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750999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noProof="0" dirty="0" smtClean="0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  <m:r>
                                <a:rPr lang="it-IT" b="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GB" noProof="0" dirty="0"/>
                            <a:t> km/h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TAS, 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u="none" strike="noStrike" kern="1200" baseline="0" noProof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3 048 </m:t>
                              </m:r>
                            </m:oMath>
                          </a14:m>
                          <a:r>
                            <a:rPr lang="en-GB" sz="1800" b="0" i="0" u="none" strike="noStrike" kern="1200" baseline="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  (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u="none" strike="noStrike" kern="1200" baseline="0" noProof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10 000 </m:t>
                              </m:r>
                            </m:oMath>
                          </a14:m>
                          <a:r>
                            <a:rPr lang="en-GB" sz="1800" b="0" i="0" u="none" strike="noStrike" kern="1200" baseline="0" noProof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ft),  ISA+20</a:t>
                          </a:r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421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Segnaposto contenuto 3">
                <a:extLst>
                  <a:ext uri="{FF2B5EF4-FFF2-40B4-BE49-F238E27FC236}">
                    <a16:creationId xmlns:a16="http://schemas.microsoft.com/office/drawing/2014/main" id="{F274B04C-729B-5785-48EE-E77354210A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7326516"/>
                  </p:ext>
                </p:extLst>
              </p:nvPr>
            </p:nvGraphicFramePr>
            <p:xfrm>
              <a:off x="209864" y="1540747"/>
              <a:ext cx="6709096" cy="4170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7450">
                      <a:extLst>
                        <a:ext uri="{9D8B030D-6E8A-4147-A177-3AD203B41FA5}">
                          <a16:colId xmlns:a16="http://schemas.microsoft.com/office/drawing/2014/main" val="3887799765"/>
                        </a:ext>
                      </a:extLst>
                    </a:gridCol>
                    <a:gridCol w="1478684">
                      <a:extLst>
                        <a:ext uri="{9D8B030D-6E8A-4147-A177-3AD203B41FA5}">
                          <a16:colId xmlns:a16="http://schemas.microsoft.com/office/drawing/2014/main" val="2807237676"/>
                        </a:ext>
                      </a:extLst>
                    </a:gridCol>
                    <a:gridCol w="3472962">
                      <a:extLst>
                        <a:ext uri="{9D8B030D-6E8A-4147-A177-3AD203B41FA5}">
                          <a16:colId xmlns:a16="http://schemas.microsoft.com/office/drawing/2014/main" val="435692554"/>
                        </a:ext>
                      </a:extLst>
                    </a:gridCol>
                  </a:tblGrid>
                  <a:tr h="377516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Performance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228716"/>
                      </a:ext>
                    </a:extLst>
                  </a:tr>
                  <a:tr h="38462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6667" r="-282734" b="-9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106667" r="-238793" b="-9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3431" t="-106667" r="-1095" b="-9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6960902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06667" r="-282734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206667" r="-238793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3431" t="-206667" r="-1095" b="-8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78841"/>
                      </a:ext>
                    </a:extLst>
                  </a:tr>
                  <a:tr h="41604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278788" r="-282734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278788" r="-238793" b="-64545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GB" noProof="0"/>
                            <a:t>Reasonable values of Roskam’s suggestions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0662707"/>
                      </a:ext>
                    </a:extLst>
                  </a:tr>
                  <a:tr h="4151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390625" r="-282734" b="-56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390625" r="-238793" b="-56562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18338"/>
                      </a:ext>
                    </a:extLst>
                  </a:tr>
                  <a:tr h="4151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475758" r="-282734" b="-44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475758" r="-238793" b="-44848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7918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633333" r="-282734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633333" r="-238793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3431" t="-633333" r="-1095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96908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noProof="0"/>
                            <a:t>Climb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Various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From CS-23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187692"/>
                      </a:ext>
                    </a:extLst>
                  </a:tr>
                  <a:tr h="651603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GB" noProof="0" dirty="0"/>
                            <a:t>Rate Of Climb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490196" r="-238793" b="-72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3431" t="-490196" r="-1095" b="-72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7509994"/>
                      </a:ext>
                    </a:extLst>
                  </a:tr>
                  <a:tr h="37751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003333" r="-282734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20690" t="-1003333" r="-23879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3431" t="-1003333" r="-109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44218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9" name="Ovale 128">
            <a:extLst>
              <a:ext uri="{FF2B5EF4-FFF2-40B4-BE49-F238E27FC236}">
                <a16:creationId xmlns:a16="http://schemas.microsoft.com/office/drawing/2014/main" id="{1A25B154-E65F-904D-9A75-BF004D31DBB8}"/>
              </a:ext>
            </a:extLst>
          </p:cNvPr>
          <p:cNvSpPr/>
          <p:nvPr/>
        </p:nvSpPr>
        <p:spPr>
          <a:xfrm>
            <a:off x="1403998" y="2368652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Ovale 129">
            <a:extLst>
              <a:ext uri="{FF2B5EF4-FFF2-40B4-BE49-F238E27FC236}">
                <a16:creationId xmlns:a16="http://schemas.microsoft.com/office/drawing/2014/main" id="{004C03BD-4AB7-07EE-014F-34510DAB88CB}"/>
              </a:ext>
            </a:extLst>
          </p:cNvPr>
          <p:cNvSpPr/>
          <p:nvPr/>
        </p:nvSpPr>
        <p:spPr>
          <a:xfrm>
            <a:off x="1403998" y="540989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8B54FAF6-77F2-B5CA-37BD-63039E105BC3}"/>
              </a:ext>
            </a:extLst>
          </p:cNvPr>
          <p:cNvSpPr/>
          <p:nvPr/>
        </p:nvSpPr>
        <p:spPr>
          <a:xfrm>
            <a:off x="1683551" y="2368652"/>
            <a:ext cx="234000" cy="234000"/>
          </a:xfrm>
          <a:prstGeom prst="ellipse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8F625942-0FE7-49D4-3F15-C477FFA9867A}"/>
              </a:ext>
            </a:extLst>
          </p:cNvPr>
          <p:cNvSpPr/>
          <p:nvPr/>
        </p:nvSpPr>
        <p:spPr>
          <a:xfrm>
            <a:off x="1677610" y="5023014"/>
            <a:ext cx="234000" cy="234000"/>
          </a:xfrm>
          <a:prstGeom prst="ellipse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3" name="Ovale 132">
            <a:extLst>
              <a:ext uri="{FF2B5EF4-FFF2-40B4-BE49-F238E27FC236}">
                <a16:creationId xmlns:a16="http://schemas.microsoft.com/office/drawing/2014/main" id="{32E31A4D-F36F-D871-DC26-171E7BE0003B}"/>
              </a:ext>
            </a:extLst>
          </p:cNvPr>
          <p:cNvSpPr/>
          <p:nvPr/>
        </p:nvSpPr>
        <p:spPr>
          <a:xfrm>
            <a:off x="1403998" y="360229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F165B8D7-C352-533F-4F76-309F6898B8F1}"/>
              </a:ext>
            </a:extLst>
          </p:cNvPr>
          <p:cNvSpPr/>
          <p:nvPr/>
        </p:nvSpPr>
        <p:spPr>
          <a:xfrm>
            <a:off x="1683551" y="3602297"/>
            <a:ext cx="234000" cy="234000"/>
          </a:xfrm>
          <a:prstGeom prst="ellipse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516931ED-CC85-FF1F-7580-C7A976DF92FB}"/>
              </a:ext>
            </a:extLst>
          </p:cNvPr>
          <p:cNvSpPr txBox="1"/>
          <p:nvPr/>
        </p:nvSpPr>
        <p:spPr>
          <a:xfrm>
            <a:off x="6964513" y="1594846"/>
            <a:ext cx="21794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Sizing factor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		     </a:t>
            </a:r>
          </a:p>
          <a:p>
            <a:r>
              <a:rPr lang="en-GB" dirty="0"/>
              <a:t>MC Power	 80 %</a:t>
            </a:r>
          </a:p>
          <a:p>
            <a:r>
              <a:rPr lang="en-GB" dirty="0"/>
              <a:t>Cruise Power </a:t>
            </a:r>
          </a:p>
          <a:p>
            <a:r>
              <a:rPr lang="en-GB" dirty="0"/>
              <a:t>Fast Climb </a:t>
            </a:r>
            <a:r>
              <a:rPr lang="it-IT" dirty="0"/>
              <a:t>Power</a:t>
            </a:r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42FDBE0A-83E6-330B-0C59-083C14E62FE6}"/>
              </a:ext>
            </a:extLst>
          </p:cNvPr>
          <p:cNvSpPr/>
          <p:nvPr/>
        </p:nvSpPr>
        <p:spPr>
          <a:xfrm>
            <a:off x="7906289" y="192667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5103C1F0-450A-1C02-4F21-02B481949ECB}"/>
              </a:ext>
            </a:extLst>
          </p:cNvPr>
          <p:cNvSpPr/>
          <p:nvPr/>
        </p:nvSpPr>
        <p:spPr>
          <a:xfrm>
            <a:off x="7906289" y="2222423"/>
            <a:ext cx="234000" cy="234000"/>
          </a:xfrm>
          <a:prstGeom prst="ellipse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Parentesi graffa chiusa 137">
            <a:extLst>
              <a:ext uri="{FF2B5EF4-FFF2-40B4-BE49-F238E27FC236}">
                <a16:creationId xmlns:a16="http://schemas.microsoft.com/office/drawing/2014/main" id="{9F6F9074-1E9F-8700-0416-FCC263247FF7}"/>
              </a:ext>
            </a:extLst>
          </p:cNvPr>
          <p:cNvSpPr/>
          <p:nvPr/>
        </p:nvSpPr>
        <p:spPr>
          <a:xfrm rot="18785807">
            <a:off x="8435416" y="3033149"/>
            <a:ext cx="130282" cy="11853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9" name="Picture 6" descr="Call for Papers – CMWRS2022">
            <a:extLst>
              <a:ext uri="{FF2B5EF4-FFF2-40B4-BE49-F238E27FC236}">
                <a16:creationId xmlns:a16="http://schemas.microsoft.com/office/drawing/2014/main" id="{50A280B7-6759-4822-7BA0-96C3938E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46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35CEA-5079-7FB5-9B50-2F2FEE05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33E9F3F-14E6-18DD-700D-0B631024F42A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B94716F-696C-FF07-17CD-0B717298CA1C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5B680B2-84E5-3530-BBE4-0A8185DD6C8A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977B12DA-F67A-A234-9EAF-ACA076C0430D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2CC6020-4193-F898-84AC-AAD68BD67BC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E43461A0-AC3B-4C84-2C79-CE08CEFFE810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52EEF313-BAEF-2DAD-62AD-81C5B08FAF83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49DA1F57-663A-7DE9-F285-85AA91F4F0C0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356C0357-A513-B293-CEE8-54AD973FA48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51833D2-D2EA-FCF2-83FE-338A023E607A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B5A7AB23-7FAE-9459-40D5-FA015E4F7EC0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92C6CF30-E55E-8FC1-A906-D5FCCA3C4254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5997BBD0-B1F4-1315-5E0C-3892327081B6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3B2362C0-B14D-04E4-1025-9ACD5D617A2D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185EF899-D822-308F-5414-20ED941CC75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3CF148A8-36B1-36A5-7F8D-8B0A6A1BC047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735195BA-B92C-28B8-7886-A7AA48998EF5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85F0D28D-E4C7-E694-A312-6866724FD2FA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123DBD4-1DCB-CDD8-2465-F2FE305EF882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1134541-9DC9-7E54-F77E-2E52ADB4B5BA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0BB35F48-D03B-D5CF-5A33-152D125B0A11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7A27C26-040E-6EC6-3BA6-42865EE222FA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3116432E-16D1-6445-83DE-3E370873599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7F73D592-3800-CC1C-C54A-B720FEBA7B9A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F5CB18AC-F411-75B6-67B7-1355292E66D7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2A7F895-2817-8407-E3B8-05A88483B71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5282918D-AD8B-9AB7-F2F8-7445CD840163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DAF56F3-CA4B-EE03-D519-9F43692190C7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597B2321-3C11-C8A0-E061-BBE7F4AC60F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BA8C2CC-5304-B0AA-4812-85101E65BB87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0F44A3A-B6C6-97F1-3FC6-B3B01B00AFFE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16B6B4F5-FA86-DAFC-4BF0-7D6F0290D342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3B8609CB-75D2-1FCF-D762-8BAAE6F9DEF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927B45FE-6BF4-C88A-A31C-446A7B58B229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03773AB8-F705-E705-0985-0791034569ED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8CEBA1F3-49E9-91EF-B24C-90A53BE1F100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87BC30F-C71F-3538-AD73-C75D578905AB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C3E6FAE-F3F1-EB3C-394A-83514E14DF34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D674BA82-F801-24EB-935C-0A1A9B97AE86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34731FDC-63A1-D7F7-01AC-02CCB899D956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1357E82D-243E-F144-B3BF-28BC1888F5BE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B56A70C-2C86-0138-CFBE-ED9410F9250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C6EBB14D-E02D-CC33-1B6A-FFC1D7E96CD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E3860FB1-9B38-362C-6A64-90922A7B150C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D0507CD-10E1-384D-7361-1578349AC1B9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B0865BDB-AF34-9BD1-9D40-3387B7D566E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863FF406-844D-5F3F-9AB9-C5754931880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8C1566B-3780-CFE8-EF35-D5FDA30B008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75C9EABB-20FF-B4BF-B92D-BC5C238DC52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42568884-E256-EC61-462A-55D5EDDD4E47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999D209A-65CB-0A46-A6B6-F614DAC4E22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8AA6C5D4-B7F7-8850-E634-5EF29D6D3F4E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B8EF62A6-3AEF-4EDC-1219-38231A16DDD5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1AF93D3F-6319-4233-4679-B4F40027C6B3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E8C83710-D1BB-682D-5678-CAE7A2F0079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23869D4B-9779-F767-1DD7-B577930C63A8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8DF9E9F3-13B5-01AA-1664-AA5723BC165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1C51C49D-C3B0-4D67-B2D2-4FB800F007E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8FB0C5F-F340-B44C-77C9-4C7113F90294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4F5110B6-7B8C-2250-803F-3DC232271F70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2B5E2725-57F8-4C43-783C-01D991FE3FD8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10961BAC-4369-6252-73A6-066699F1FD2A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16C7DFF5-FCDE-C9EA-0453-A53C07EB4E5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00679D80-B027-59EE-3891-7E8206F03023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1B7D4A35-4277-6F8A-FC13-94FCB7FC693F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89AD711-C66A-599B-A0DD-A9DF0EF2CEFA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761B2EA4-1C70-11A3-65F3-CEC159AFB3F9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D9B1F84C-8C5C-36F8-9F02-4FFCDE3738C3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8A46D44-6ECD-ADA0-C342-7973466D447A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94364BD3-3F95-AB11-1E62-28E42EE15E4B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57D5321E-1D03-CE8A-3ACE-E76764B8FB3D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68ADBA3-9B69-6E4F-EA43-76B7D8BC9940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26D39ED-C706-FC2E-69D9-E8BEDA9D73F9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EF5869E9-0F33-9E36-668A-0D79B463C536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0BA8AAA5-B71B-0C9A-35D8-D3D99C4D2AB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13EEBEB1-086A-F018-98AC-B25859FF46E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B48178EF-CB65-4233-B778-CB8FCEBCC84D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18AC9D11-BC53-3628-EAC1-290079FBE62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DED03788-39CF-D648-CCE2-992A10F4EDB6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A286BB4-5001-66AF-953B-0531989CDAB7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CC40ACA6-9AE6-4436-F5B6-E113D80EA256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C4E5AE27-06F2-58CF-F08B-89E9B58656B0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A5C47A5A-AF71-E22D-133E-4E7A987F023E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5B696582-DA54-ED39-5A0F-6825D423D7C3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362879F0-E409-31FE-A46B-694F7DDAB677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CC30069C-0ED4-2ACA-59F1-F73EF7CA678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5DCA64C4-2991-305C-023F-BEED46B3E61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1F8E9E6-956B-A822-5AEE-138750A4D47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A0F0908C-D548-7A25-C3BC-D91D79C2A8AA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783A9B81-EB28-B303-313A-10E46E454B58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DD3B451B-0003-01B6-9EC9-37313267883C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B125D7D8-4549-FD6E-E652-745F137F612D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6D3F4A31-D8A0-1F3F-4B93-842E5C4AF089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31B417C1-373E-9AB3-4C5B-18FD54CD3CF8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C3AC67B1-A179-AE06-DAD6-5EC0C0ABBAF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1DC150EA-5686-B86C-2B2C-DA611FBAD8C6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47FAC9D-748A-E718-F5AD-7C5DF4EF29F7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2F60F5B9-9E10-6375-90E0-BCDD79F901D2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32CCA7CE-C962-4B6F-EE7C-8C19950E5872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8CCE4F44-AA45-14CC-AD8E-6F3A6D7AD8A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973FF3A5-2EA8-F98F-5D80-02FC57A73A0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87193F19-8229-F4F8-ED62-0040462F9486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52E5D871-5801-77CE-4A2E-28762C29E8FF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AD924D77-0F7B-35D9-BA49-38C4210F7354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2A475BE1-92C9-4929-12D6-BB3B868EB3D8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24CCECF1-A8A9-A388-A7C6-844CF52FBC5C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B2DF28A3-180A-4883-9C2E-5C804B462593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98A992B2-5B9A-2A0B-6F0B-1A563DA32B41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5184332F-5225-89AA-B496-18D14FF0150F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1CCF1F28-EE8E-6DDC-403A-739B24019C5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16DB5EBA-BCF0-8368-DF0F-1F48DA91BEB0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65F51CA-F391-7ACA-899C-EAFBD187FD8B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3FAB21FE-3CA0-1585-3222-8B1B62009B0F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F23706A2-3607-62D6-48E5-C5A1A9A96998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2B83A42D-1627-1C41-E2D0-17EAAFA7011E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38CB8EF4-EC57-5DC2-D0AD-DB3B5678473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190B392-1EA7-FD6C-C12B-0712DC0385C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8DFC490-CE81-BA2B-DAAB-2806C697022D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4552F0C1-EA99-E15E-DD28-F7C4D8EB8CA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C0CE7D8-07B8-E80E-DE2E-85959AB53C4E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E4704A25-4C8E-371E-9CD6-970A7F172CC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FEAA4970-03C0-9AB3-9993-98C5198D6E13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2374A07B-51FB-C384-4BE2-D6B091C4305D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E33DA22E-6051-612F-E50C-0D0CB3CC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EDB7F9-350D-5FDD-FCEE-5812B221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Sizing Matrix Plot: </a:t>
            </a:r>
            <a:r>
              <a:rPr lang="en-GB" sz="2800" b="1">
                <a:solidFill>
                  <a:schemeClr val="bg1"/>
                </a:solidFill>
              </a:rPr>
              <a:t>polar approximation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4100E3-C38F-6E0C-6296-08A6AD3A0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3392"/>
                <a:ext cx="8564253" cy="1126438"/>
              </a:xfrm>
            </p:spPr>
            <p:txBody>
              <a:bodyPr>
                <a:normAutofit/>
              </a:bodyPr>
              <a:lstStyle/>
              <a:p>
                <a:r>
                  <a:rPr lang="en-GB" sz="2000" b="0" dirty="0"/>
                  <a:t>Parabolic drag-polar: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b="0" dirty="0"/>
              </a:p>
              <a:p>
                <a:r>
                  <a:rPr lang="en-GB" sz="2000" b="0" dirty="0"/>
                  <a:t>Roskam: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𝑇𝑂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fNam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𝑇𝑂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sup>
                    </m:sSup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𝑇𝑂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𝑇𝑂</m:t>
                            </m:r>
                          </m:sub>
                        </m:sSub>
                      </m:den>
                    </m:f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4100E3-C38F-6E0C-6296-08A6AD3A0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3392"/>
                <a:ext cx="8564253" cy="1126438"/>
              </a:xfrm>
              <a:blipFill>
                <a:blip r:embed="rId3"/>
                <a:stretch>
                  <a:fillRect l="-593" t="-10000" b="-7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04A91E63-8E34-3A30-2404-16917DDC86A7}"/>
                  </a:ext>
                </a:extLst>
              </p:cNvPr>
              <p:cNvSpPr txBox="1"/>
              <p:nvPr/>
            </p:nvSpPr>
            <p:spPr>
              <a:xfrm>
                <a:off x="687722" y="2475266"/>
                <a:ext cx="2103525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0.005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04A91E63-8E34-3A30-2404-16917DDC8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22" y="2475266"/>
                <a:ext cx="2103525" cy="299249"/>
              </a:xfrm>
              <a:prstGeom prst="rect">
                <a:avLst/>
              </a:prstGeom>
              <a:blipFill>
                <a:blip r:embed="rId4"/>
                <a:stretch>
                  <a:fillRect l="-1205" t="-8000" r="-2410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B022073D-0D35-3763-E9A6-1BF83F9F6BF5}"/>
                  </a:ext>
                </a:extLst>
              </p:cNvPr>
              <p:cNvSpPr txBox="1"/>
              <p:nvPr/>
            </p:nvSpPr>
            <p:spPr>
              <a:xfrm>
                <a:off x="3857639" y="2475266"/>
                <a:ext cx="2146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   from </a:t>
                </a:r>
                <a:r>
                  <a:rPr lang="en-GB" dirty="0"/>
                  <a:t>aircraft type</a:t>
                </a:r>
              </a:p>
            </p:txBody>
          </p:sp>
        </mc:Choice>
        <mc:Fallback xmlns="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B022073D-0D35-3763-E9A6-1BF83F9F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9" y="2475266"/>
                <a:ext cx="2146229" cy="276999"/>
              </a:xfrm>
              <a:prstGeom prst="rect">
                <a:avLst/>
              </a:prstGeom>
              <a:blipFill>
                <a:blip r:embed="rId6"/>
                <a:stretch>
                  <a:fillRect l="-2841" t="-28889" r="-5682" b="-5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Tabella 131">
                <a:extLst>
                  <a:ext uri="{FF2B5EF4-FFF2-40B4-BE49-F238E27FC236}">
                    <a16:creationId xmlns:a16="http://schemas.microsoft.com/office/drawing/2014/main" id="{9686298B-7534-17D0-F7E8-A2833B2557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991410"/>
                  </p:ext>
                </p:extLst>
              </p:nvPr>
            </p:nvGraphicFramePr>
            <p:xfrm>
              <a:off x="592287" y="2980596"/>
              <a:ext cx="3628103" cy="2103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8">
                      <a:extLst>
                        <a:ext uri="{9D8B030D-6E8A-4147-A177-3AD203B41FA5}">
                          <a16:colId xmlns:a16="http://schemas.microsoft.com/office/drawing/2014/main" val="4150019207"/>
                        </a:ext>
                      </a:extLst>
                    </a:gridCol>
                    <a:gridCol w="1111046">
                      <a:extLst>
                        <a:ext uri="{9D8B030D-6E8A-4147-A177-3AD203B41FA5}">
                          <a16:colId xmlns:a16="http://schemas.microsoft.com/office/drawing/2014/main" val="3999473491"/>
                        </a:ext>
                      </a:extLst>
                    </a:gridCol>
                    <a:gridCol w="953729">
                      <a:extLst>
                        <a:ext uri="{9D8B030D-6E8A-4147-A177-3AD203B41FA5}">
                          <a16:colId xmlns:a16="http://schemas.microsoft.com/office/drawing/2014/main" val="595034440"/>
                        </a:ext>
                      </a:extLst>
                    </a:gridCol>
                  </a:tblGrid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Configuration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6233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Clean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0.80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375758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Take-off flaps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0.015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984257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Landing flaps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0.065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0.70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7902538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Landing gear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0.020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353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Tabella 131">
                <a:extLst>
                  <a:ext uri="{FF2B5EF4-FFF2-40B4-BE49-F238E27FC236}">
                    <a16:creationId xmlns:a16="http://schemas.microsoft.com/office/drawing/2014/main" id="{9686298B-7534-17D0-F7E8-A2833B2557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991410"/>
                  </p:ext>
                </p:extLst>
              </p:nvPr>
            </p:nvGraphicFramePr>
            <p:xfrm>
              <a:off x="592287" y="2980596"/>
              <a:ext cx="3628103" cy="2103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8">
                      <a:extLst>
                        <a:ext uri="{9D8B030D-6E8A-4147-A177-3AD203B41FA5}">
                          <a16:colId xmlns:a16="http://schemas.microsoft.com/office/drawing/2014/main" val="4150019207"/>
                        </a:ext>
                      </a:extLst>
                    </a:gridCol>
                    <a:gridCol w="1111046">
                      <a:extLst>
                        <a:ext uri="{9D8B030D-6E8A-4147-A177-3AD203B41FA5}">
                          <a16:colId xmlns:a16="http://schemas.microsoft.com/office/drawing/2014/main" val="3999473491"/>
                        </a:ext>
                      </a:extLst>
                    </a:gridCol>
                    <a:gridCol w="953729">
                      <a:extLst>
                        <a:ext uri="{9D8B030D-6E8A-4147-A177-3AD203B41FA5}">
                          <a16:colId xmlns:a16="http://schemas.microsoft.com/office/drawing/2014/main" val="595034440"/>
                        </a:ext>
                      </a:extLst>
                    </a:gridCol>
                  </a:tblGrid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Configuration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40909" t="-6061" r="-87500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82667" t="-6061" r="-2667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56233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Clean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40909" t="-102941" r="-87500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82667" t="-102941" r="-2667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375758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Take-off flaps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40909" t="-209091" r="-87500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82667" t="-209091" r="-2667" b="-2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984257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/>
                            <a:t>Landing flaps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40909" t="-300000" r="-8750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82667" t="-300000" r="-2667" b="-1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02538"/>
                      </a:ext>
                    </a:extLst>
                  </a:tr>
                  <a:tr h="420657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Landing gear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40909" t="-412121" r="-87500" b="-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82667" t="-412121" r="-2667" b="-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3534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asellaDiTesto 132">
                <a:extLst>
                  <a:ext uri="{FF2B5EF4-FFF2-40B4-BE49-F238E27FC236}">
                    <a16:creationId xmlns:a16="http://schemas.microsoft.com/office/drawing/2014/main" id="{BE1D8837-8D08-D55B-BB37-9BFAF9B88AB8}"/>
                  </a:ext>
                </a:extLst>
              </p:cNvPr>
              <p:cNvSpPr txBox="1"/>
              <p:nvPr/>
            </p:nvSpPr>
            <p:spPr>
              <a:xfrm>
                <a:off x="2338871" y="5252220"/>
                <a:ext cx="15790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cs typeface="Arial" panose="020B0604020202020204" pitchFamily="34" charset="0"/>
                  </a:rPr>
                  <a:t>STP -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8.5</m:t>
                    </m:r>
                  </m:oMath>
                </a14:m>
                <a:endParaRPr lang="it-IT" sz="20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cs typeface="Arial" panose="020B0604020202020204" pitchFamily="34" charset="0"/>
                  </a:rPr>
                  <a:t>TTP -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</m:oMath>
                </a14:m>
                <a:endParaRPr lang="it-IT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3" name="CasellaDiTesto 132">
                <a:extLst>
                  <a:ext uri="{FF2B5EF4-FFF2-40B4-BE49-F238E27FC236}">
                    <a16:creationId xmlns:a16="http://schemas.microsoft.com/office/drawing/2014/main" id="{BE1D8837-8D08-D55B-BB37-9BFAF9B8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871" y="5252220"/>
                <a:ext cx="1579090" cy="707886"/>
              </a:xfrm>
              <a:prstGeom prst="rect">
                <a:avLst/>
              </a:prstGeom>
              <a:blipFill>
                <a:blip r:embed="rId8"/>
                <a:stretch>
                  <a:fillRect l="-3200" t="-5263" b="-14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asellaDiTesto 133">
                <a:extLst>
                  <a:ext uri="{FF2B5EF4-FFF2-40B4-BE49-F238E27FC236}">
                    <a16:creationId xmlns:a16="http://schemas.microsoft.com/office/drawing/2014/main" id="{66FC7BA5-60FF-92A8-81C5-5CDEB100234D}"/>
                  </a:ext>
                </a:extLst>
              </p:cNvPr>
              <p:cNvSpPr txBox="1"/>
              <p:nvPr/>
            </p:nvSpPr>
            <p:spPr>
              <a:xfrm>
                <a:off x="592287" y="5392339"/>
                <a:ext cx="1701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Aspect ratio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000" dirty="0"/>
                  <a:t>:</a:t>
                </a:r>
              </a:p>
            </p:txBody>
          </p:sp>
        </mc:Choice>
        <mc:Fallback xmlns="">
          <p:sp>
            <p:nvSpPr>
              <p:cNvPr id="134" name="CasellaDiTesto 133">
                <a:extLst>
                  <a:ext uri="{FF2B5EF4-FFF2-40B4-BE49-F238E27FC236}">
                    <a16:creationId xmlns:a16="http://schemas.microsoft.com/office/drawing/2014/main" id="{66FC7BA5-60FF-92A8-81C5-5CDEB100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7" y="5392339"/>
                <a:ext cx="1701043" cy="400110"/>
              </a:xfrm>
              <a:prstGeom prst="rect">
                <a:avLst/>
              </a:prstGeom>
              <a:blipFill>
                <a:blip r:embed="rId9"/>
                <a:stretch>
                  <a:fillRect l="-3704" t="-9091" r="-2963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Immagine 13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84D81E2-66DD-D94D-1AE2-A69FCF836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147" y="2749851"/>
            <a:ext cx="4442664" cy="3331996"/>
          </a:xfrm>
          <a:prstGeom prst="rect">
            <a:avLst/>
          </a:prstGeom>
        </p:spPr>
      </p:pic>
      <p:pic>
        <p:nvPicPr>
          <p:cNvPr id="129" name="Picture 6" descr="Call for Papers – CMWRS2022">
            <a:extLst>
              <a:ext uri="{FF2B5EF4-FFF2-40B4-BE49-F238E27FC236}">
                <a16:creationId xmlns:a16="http://schemas.microsoft.com/office/drawing/2014/main" id="{E40FDD81-95AB-E55F-3492-1A8EE35E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1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580F-A107-7012-3293-B506F66B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D1E015A-0584-C930-82C5-CA231C9E3AB0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E43F36C-0F8C-47E9-C041-FCF196993E9E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BD7275A3-6642-4483-6434-F10ED81763B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AA009B0-46E3-9E7A-0565-8B9C97CDAFF9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FB5178D-6C04-A9D4-5927-3340BD6DBB1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4681B36-ABBD-41E9-6325-8E88C8725A5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D55EC83-4D9F-A53E-E0A4-3674438CB8BC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87DF9058-ADD3-58CA-AF97-FF58A3FCB161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47A334E-9065-4A0F-A6DB-263D5CD4BCF5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933944B0-D5BE-20D3-1BC9-69D75EA5F93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2805E4C-B9A0-EA2C-5C16-AF3505C950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6C8BE95D-57FF-06DF-DDB0-F1B651F74A4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2337330E-45C9-A5A7-5D7B-242F2412D906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2830B816-2D72-CF53-51CA-D87C4E68AE54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23D59FC9-1C98-1B88-966F-7F5AD88C5367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D333DD2-91A1-4ED7-5F5C-5F44C4EC72C1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E093E1AC-2461-F0AD-5F2B-FAE2271883F5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86CF2B37-C66F-A122-3FB5-E8F467DDE260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51AACF9C-1626-C7A4-8C8C-76717B138A9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3516C634-8812-316C-88DB-6E7D11CB02E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EE9139C5-9AB7-3782-DCF3-AF948939CDE2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EAB4BB60-E203-A13D-C6F6-7A863F2AD431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DD82C178-83F2-6136-04EC-F35EC0F743B5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C502179C-5A87-402F-E9F3-BC05873A616A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413C08E0-D491-929E-3C46-61F2C6DB2019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599E722B-1868-B947-E65F-728551DAFAC8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434AE713-6DD7-79C2-996A-1B5DC4E3AE4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F6EF40-4540-7EF7-F6C5-BAFD39FAE1C2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01233B0E-84EE-87D0-E26E-F96AE35016C1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131EE60E-67A1-71A0-09AF-16C637DB0FD3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91C5B23D-B3CB-3AB6-546A-08C263B1434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A7AD834D-BB42-33D6-395D-591FBEDB3B91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4D78CC79-9C5F-2FDD-B116-215226A38F85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BC1C2E39-BB68-DB26-B6E6-DCE39639C040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C7A0C1D5-6EA5-408C-93F7-0D74E3DF39B1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2BFF09E8-1299-EFE3-C2E3-FDCF6F50A46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7CE664E4-08D2-06E9-3BED-78418522597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689B5C63-229B-30AC-B877-E6C20A5F7D31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61B99840-705F-D103-5897-29FA4AF81AA4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724C90D2-FB7B-1816-5772-D41ED15D9632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71D3129E-371A-58D1-A502-3358B1E13782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4BABCC7-7234-FE19-F3DE-B6F1885E870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0DB7E800-5C1F-5F01-478A-F0E0A457C260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F805400-DC12-70F1-37FD-42CD13509048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E5883FA-6EFA-E86A-85AB-85FDAFB9B425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B94067AF-1305-35A9-9D9D-3EFADE493007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70CAECE3-7D7A-736D-FEAB-3203F05923C5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8BBADD5-BFF6-4414-25E4-01BC66E86FC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179B1FF2-318B-D41A-5B8A-B98F02B077B6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77EC6B1C-FFAC-3016-17BE-09F0CBC6BF5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9083773C-DA2A-5343-50FB-E83F2F5464A9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4745059-9EA9-5CCC-5CC9-5A0EFAE5AAAC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86752599-EA20-77E3-866F-3A7DE29B0BE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154158F-B129-047F-82F5-A5532C1A8E4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BBE1952-43D5-F284-5A44-7A6C857DE33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FA34C10-78BB-2F06-CB74-599628C5CC58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FE350DCF-3A7B-F3BC-CC05-908F12A1AA2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49DB991-B302-940B-995D-4F2BDE3D32E7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CBC6A2DF-9D1C-3251-32D7-8AAA96E11E13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7F2DF21-CCE2-DEF5-B3D8-0906C9DF3F9A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936F105D-D8F0-28A3-5F4F-E0416CD67A06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E7F23705-03DD-C96C-37F9-5471DF0D18E5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BA28591F-31A8-FF79-8FDD-DB7BE02D226A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9E0361CF-2F86-6835-C425-E19080C119D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F104F32D-AEBC-79FC-8ED0-61968FE1D753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E2A3530E-D6B0-67BD-A079-8723DC0A65B6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8F089221-ECE8-0D76-4417-93AC77F2469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A6868DA8-E639-A9ED-5C78-48D2D2D71262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C8AC484A-C17E-9ABE-D16B-31705871FD9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1C2D7BFC-F8B7-2D0A-70E3-78BE60B769FA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D8A8A140-5872-C965-F9B8-DF4E47330D5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BC999886-D310-95C5-9726-62548A129575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0A53EEF-9C13-0C98-DFA7-793678D87ECE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2C589FE5-BA65-732A-DAAC-651E20E8617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655A2FDC-0775-9DF2-33D0-EC0AA2A9A8FB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05A49A81-338A-5643-BF9E-EB3E0BD4BE4B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E17C46F3-D223-39E0-4ED3-AC8E5E28EB49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54C58D0C-D1D6-EC34-6C18-DBC12287D831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91CE35CF-CFFC-9F02-6515-0CD9D618F190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C93BE0D0-CC4C-A301-C64C-FC86ED64651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1870876-3E58-A399-98CD-02E4CBDFA765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867975C3-55A7-29F1-64E1-56D289BA059B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BA60E58-614E-52B4-DC35-68902563A4EB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721B296E-32FF-E42E-A0A3-F4201DE34751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F3858AEB-EDAC-9922-326F-1A9AD9306838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B99861F9-8B54-F31E-2A39-0D1C386D593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36A9476-3E04-C822-3717-42E3FCBF3C5F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F27F52CC-4CAD-E6FF-330C-23B93F14F4D3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9F673C3B-A392-A4E8-93F4-A1A0A9164F6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85C8078F-91CD-39FE-8BCD-91C0BBBF3A89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C0412604-B58F-B5A0-215D-3CFB2B48623C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B2859DD8-349C-2CBF-9E60-0C10A54F59BB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EA88F9A4-CEDB-D8C6-B29D-3F6AA27E69BC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88CEBDB9-6B06-5441-33D1-E61AF6CFB8EE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CE6EF0D2-C60D-C2BA-25AA-0139F2E432B0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038FA62F-25D0-B008-52FB-87CBCB4A81FF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9D6161E6-D596-E3E2-6991-874780768DB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DF24B7CE-6765-E181-57F2-F9A7D2B3753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B8C29D01-22D6-4CED-1D24-306E5BDD5373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D13CFB3-D8E4-1177-3AAB-22AC39BEEF8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D0010014-FE92-3A2A-0693-F5025C169C3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5ED2814-273B-272E-363B-C4083A4658EF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C323A30B-132C-DA48-0F4F-E37C888BBF3A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1FFE4775-58DB-AA98-8644-7438AD3C2118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5D05D850-2C6C-34D9-6F24-C2A23709082B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A47F1E24-D88C-8192-BBD3-32C0A932465B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D9266D63-89B1-8A08-E09F-A7D12C0B417A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8BED5ABD-3E89-D2DB-E8A7-780CFE7A8F9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8CFC2A65-B5B7-9BDB-EC6E-B2E4377D3F9E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ADCD3008-7586-5C42-73A6-3DCAAD7F350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A3F99EFA-D02A-CC78-F6BF-D0689B4F54D9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3D5BEBDF-6F59-0E53-3D7E-7FA78B827BA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DA49F190-4036-46B2-9B34-F9089563466A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6D9FC36B-5A56-15A7-A094-B6E71A56D0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149EC49D-B53E-A694-DB0C-7D9305F753FD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7F0AAE2B-233C-4931-588D-519019AC31E7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1DBC5C26-28BB-8CFE-22FD-AC91C111F34B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592ED7C3-6663-661F-AA37-014C64E78863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174CF5AC-95BC-6B2F-EC5E-E4DFF8688C69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F83A9E68-0C4F-37F0-EC0A-9F88DD34259A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016C2C33-34E4-DC01-7DF6-AD62EBAEEC74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0E054D9-15BD-48F7-74A5-81E3EE0976E1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92927B7A-6120-93E3-45D1-BD35738B0158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165B922B-300C-D907-D18A-F065E76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E4DE67-51F5-1326-7656-71DCE500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Sizing Matrix Plot: results</a:t>
            </a:r>
            <a:endParaRPr lang="en-GB" sz="2800" b="1" dirty="0"/>
          </a:p>
        </p:txBody>
      </p:sp>
      <p:pic>
        <p:nvPicPr>
          <p:cNvPr id="3" name="Segnaposto contenuto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8EA5812-92FA-5E62-3999-1A9672B1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14910"/>
            <a:ext cx="4860000" cy="3539348"/>
          </a:xfrm>
        </p:spPr>
      </p:pic>
      <p:pic>
        <p:nvPicPr>
          <p:cNvPr id="129" name="Immagine 12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D75FD0C-09F7-CDDF-A5A6-A70694245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r="5462"/>
          <a:stretch/>
        </p:blipFill>
        <p:spPr>
          <a:xfrm>
            <a:off x="4572000" y="1514911"/>
            <a:ext cx="4454013" cy="3539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FB6F2B6F-2872-BD1A-BF87-AC9A40A667C9}"/>
                  </a:ext>
                </a:extLst>
              </p:cNvPr>
              <p:cNvSpPr txBox="1"/>
              <p:nvPr/>
            </p:nvSpPr>
            <p:spPr>
              <a:xfrm>
                <a:off x="405985" y="5027387"/>
                <a:ext cx="4086447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=1 202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kW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(1 611 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hp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=33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=16.6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=8.5)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FB6F2B6F-2872-BD1A-BF87-AC9A40A66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5" y="5027387"/>
                <a:ext cx="4086447" cy="1212511"/>
              </a:xfrm>
              <a:prstGeom prst="rect">
                <a:avLst/>
              </a:prstGeom>
              <a:blipFill>
                <a:blip r:embed="rId5"/>
                <a:stretch>
                  <a:fillRect l="-1242" t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44497A83-873A-4C48-39B5-E30C4FF88D11}"/>
                  </a:ext>
                </a:extLst>
              </p:cNvPr>
              <p:cNvSpPr txBox="1"/>
              <p:nvPr/>
            </p:nvSpPr>
            <p:spPr>
              <a:xfrm>
                <a:off x="4856968" y="5027386"/>
                <a:ext cx="4086447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=1 564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kW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(2 098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hp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=40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=20.0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31" name="CasellaDiTesto 130">
                <a:extLst>
                  <a:ext uri="{FF2B5EF4-FFF2-40B4-BE49-F238E27FC236}">
                    <a16:creationId xmlns:a16="http://schemas.microsoft.com/office/drawing/2014/main" id="{44497A83-873A-4C48-39B5-E30C4FF88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968" y="5027386"/>
                <a:ext cx="4086447" cy="1212511"/>
              </a:xfrm>
              <a:prstGeom prst="rect">
                <a:avLst/>
              </a:prstGeom>
              <a:blipFill>
                <a:blip r:embed="rId6"/>
                <a:stretch>
                  <a:fillRect l="-929" t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30974D63-3905-B323-E006-21666B2BBA0B}"/>
              </a:ext>
            </a:extLst>
          </p:cNvPr>
          <p:cNvSpPr txBox="1"/>
          <p:nvPr/>
        </p:nvSpPr>
        <p:spPr>
          <a:xfrm>
            <a:off x="1415845" y="1340075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Single engine aircraft</a:t>
            </a: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6BECD952-D303-D3F8-6274-0A66402669B7}"/>
              </a:ext>
            </a:extLst>
          </p:cNvPr>
          <p:cNvSpPr txBox="1"/>
          <p:nvPr/>
        </p:nvSpPr>
        <p:spPr>
          <a:xfrm>
            <a:off x="5784231" y="1330244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Twin engine aircraft</a:t>
            </a:r>
          </a:p>
        </p:txBody>
      </p:sp>
      <p:pic>
        <p:nvPicPr>
          <p:cNvPr id="134" name="Picture 6" descr="Call for Papers – CMWRS2022">
            <a:extLst>
              <a:ext uri="{FF2B5EF4-FFF2-40B4-BE49-F238E27FC236}">
                <a16:creationId xmlns:a16="http://schemas.microsoft.com/office/drawing/2014/main" id="{DFD86329-2D24-EC12-B992-60852EC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6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BE749-2B2D-7864-6252-BFC79DFA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94FAAA7-4ADA-2160-B561-66AF48BF878F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3BD7E6C-3856-56A2-627C-35A4EE108DAA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2CF1025C-CDA7-BAA0-C6F9-7C4C488AC060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2E98755D-6A4E-4945-9756-BA9C95F1D52A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1DDAB8BC-110A-2605-7E30-885627B6D4AC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A85C3B0-6A98-1CE3-39CD-E2CF6B1D8EA5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BFC6BE79-A2D7-C497-5C83-D36401C4C663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0A0B9631-7B07-3FC4-947C-5B5F5A58CE6D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2ECEF9E-F720-FE5A-C88B-4139338D4F6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7A57EA55-53A5-B3F3-2E00-417A2FBACF04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880328B-72EF-F8C3-0A17-2A533E99F7B6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4E206122-94AA-44E2-C1A9-724ED9B4446E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617EC60A-DC13-4822-2A4C-9B646B383C3C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CE25801B-03EA-90E2-8AF3-0C7926DF667F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BFC888CC-8C3D-4FEC-A407-67936A8B7BF6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691BEE5F-C22F-0E52-83EA-951C54F7A5C5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22B7CB02-DA81-DF62-7A03-659B801638FA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B73729B4-2654-9305-C3A0-46F2CE6790ED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52967C04-1B04-4738-EC08-6860EE98754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BAD7EB40-EF01-684D-B240-E955B27FD903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4AA479E-429A-83EA-A437-0F15A81273C4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BF12AB3A-6D4F-47B1-C2C4-6F8E70E48138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4B1281EA-FCAC-810A-D09C-8713D1DB2D05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2017D802-323B-15DF-3A94-91B93408AA79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68FCACE9-AB79-75B7-EB1A-C1E39F14B391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4D3F4447-9134-D4D9-ED50-8AE8073859A7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D651CAC5-4864-7413-CE6D-8FDCADBBB68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17CF5675-604C-5F55-21F1-DE6632C3EBCB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7DF81300-D524-ADA1-04D1-41657AED6C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B9DF98C7-ED5F-AB6F-4099-2CD2E4AFF7F7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A687AD2-B246-521C-A325-EC1FDE2A4BDE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CF5E5EB0-48D0-AED3-B8FB-D4F2AB163E15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F044FF1-B4BF-27B2-4DC9-F8BA5D2EB36C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2966F85B-9A6B-1E96-9F55-3F764C2D7B68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BA12EBDF-89FE-05FD-392A-C97247C9B1AE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8FB674C0-DDB2-7B23-5E68-C803DDB29EF3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5D893CBF-B1EF-738A-FCC2-CD2A9A1F9724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AD7A04F3-D410-7BFF-1FC0-C2425576774A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E346F20A-989F-6CD4-1E78-25D6FD784B9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C572637D-A253-2E66-2641-9F2A156E2C04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55F14ACB-2925-2270-9B83-624EA578DE24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B135990-27E9-1D12-EA4D-FC1485F2192F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8D6428C7-F7E8-A182-A214-B5304E40D100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0E24C674-A359-CA13-607A-7993F7946B3D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8D8F6D6-275E-505D-27A9-E0992384D05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4AEF76B-289B-3BE0-8F96-684AC77AB1A9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2309BA34-E5AC-6DB6-ADC4-D7702418BFF9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6C6F2F56-E6E1-CAB5-A46D-83F20599F0E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B8CB8BEC-AA78-DB98-8C83-43E9E469FF18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BB9C31B-855B-ABA0-37B4-BA397E48CA4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5A5EDBA-1D86-422F-AE09-466A6C8B291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D18CEE3A-357E-E265-ACD5-A1B9AC63BE76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F3373168-36BD-B839-C6D0-7779ADFA1328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927F18C-91AC-8BF4-B686-C8D1AF7975E8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79EF39D-2B49-60B0-18FB-69EA9E4BD05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A47AA7C-46A3-A5BE-96F9-74F2C4DB067B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9F697D8F-4DB0-BAF2-D14C-BD9658BBE080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79078FF7-B7B4-E90C-0BF6-A940951FFA70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BC18C691-55E6-C42C-BB23-8F60B2F8AA96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530457E-6EE1-3688-6CAD-E0A9E19A1CC4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F36474DD-8D41-ACBB-2F91-BA104464D6E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7D6A7285-6478-9832-8FF9-2F2D4D069ADF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C3E407CA-185E-89D7-60FA-1EE51D27CACF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B4AD706-4886-6A88-0377-870C9441BE77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02C37FDC-032A-74F8-3880-A0BC249EA907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0C397BCE-F6B6-D1A1-66EA-B6D31458C55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20433E48-44B1-BA1A-EF23-85165D2C51B7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7E6BD8E9-F351-CF2E-A498-CA686250887E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6C32A439-E37F-C6CE-6D71-E74985BCF761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65686679-432D-39D1-4B33-2943FA300F37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D65E509F-E2CF-4229-4AD0-12A29131B8A7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BA9E9C5-466E-F272-C6C7-6CD3DF390369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B304B3C8-E70A-35BC-524E-3A5D9652F28D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FA930657-0670-708E-0094-EE5C6D0050E6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828791D5-91D9-AF51-D6CB-FC9FB5A744D1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ECFA1CDB-904E-E523-2657-6477ABDD590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707D4AEB-BA88-13AF-4FC8-9B7500ADA54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CA66869-4C04-0F44-4F71-14FD562773CB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CF1B2D56-C8D3-F5E4-FC57-1C72F4F8D48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204ED71B-FD97-55FF-D672-67D138468B2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DE1D598D-295F-29E7-24C5-AFA399AC48B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DBE19B31-F883-D5F7-2856-ECF069CAC07E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844EAC12-F608-9FAC-DA84-A3AEC50216CD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613CB6A-B549-6A7C-2007-9D8C0F463846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034CE5D3-6F2E-6D33-36BE-A0FB94C364DD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4B661AB7-E2C4-E031-E8CA-C686F6226986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0D9FAE76-92FD-9FB4-39E1-352014621527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6EC997E-E401-54F7-0522-3B12DD7C8167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DC07B95-6D96-F681-908B-8348DBE76858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794167FD-B16A-5107-7200-C9712DEC0872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73D6F689-5C0B-4778-0F62-59A16F2C3763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E76B0187-3A38-428E-EB83-4ECFAB6D889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20F37C1B-8276-E7ED-8FF6-A8B56836404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E61F2B0D-1A2A-0D33-7967-D2BD0485617E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1B9E4637-F1FE-DB19-CCAD-F5702DF1A70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B7748E6E-EA69-9D13-EAFE-DD7E7E65E75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0E49FEB9-77EA-E4E8-E8AF-5D64295D5940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E9882FEA-A8A8-C062-2323-38982D22DA6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E1F17F0B-CB98-E141-D558-07DDA77D7147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D0F5805-D582-4E44-41C5-F9A26B5ABEE1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59CE5516-67CB-F915-0887-514BFC440CCE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821E555E-7160-775F-80D1-E9CB0F8E9BD8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0E4EF8D0-D1EC-7E19-96B4-5846591F6095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683D029E-0D53-47B5-C129-F4BC580841E8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7B228BD8-8C7F-E5C7-58B9-72D0947DFDE3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28CB3D0B-232C-ED64-66F0-7D188B0E5E84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A13FC79D-B809-D3C0-B2C5-8A46AC243B93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888A8EC8-4685-7E30-F54E-7F6C817B4D3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8373C675-CDDE-5F6D-EDD3-B45C2EB7A6B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E47DE95D-8011-A4DC-A77F-9A3637EDA017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46E5BFEF-C086-4790-8518-C7A16ABD093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078B8B3B-9B38-959B-6346-C538D3D748F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09AB26F1-EBBA-CF2F-EBA2-7530E8DC6603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9E39BCEB-BA0F-6937-9DBE-B154B5810E1F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526D26DF-0CD1-4C0C-B2F8-EF4B2CCE818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2986FFF-DC33-3675-B9BA-778871EBF2EE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88C3A7F6-846F-522B-1DC2-A3CA34D546B2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48884E6-1754-90DB-78ED-CC8DC2A4F048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41A1C61F-D04E-70E7-B119-A9D03288BAA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40E94F2-E7E3-D877-1D11-C3D8AB648306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019004E-020D-3B0B-10D4-2C7E49F6F213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F48A2FBE-79CF-E132-DDF8-649335B586B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848D913F-F9B9-9666-30A2-31934FDEC062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BFB979B5-6032-4CA5-27D3-22B593FD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D6BFE8A-1446-3638-B9A1-6380DFA2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Engine selection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Segnaposto contenuto 6">
                <a:extLst>
                  <a:ext uri="{FF2B5EF4-FFF2-40B4-BE49-F238E27FC236}">
                    <a16:creationId xmlns:a16="http://schemas.microsoft.com/office/drawing/2014/main" id="{C0DF22E0-9B68-CB04-B78C-087B698B3C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1310754"/>
                  </p:ext>
                </p:extLst>
              </p:nvPr>
            </p:nvGraphicFramePr>
            <p:xfrm>
              <a:off x="1009785" y="3013583"/>
              <a:ext cx="7404159" cy="26224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68053">
                      <a:extLst>
                        <a:ext uri="{9D8B030D-6E8A-4147-A177-3AD203B41FA5}">
                          <a16:colId xmlns:a16="http://schemas.microsoft.com/office/drawing/2014/main" val="3268437586"/>
                        </a:ext>
                      </a:extLst>
                    </a:gridCol>
                    <a:gridCol w="2229279">
                      <a:extLst>
                        <a:ext uri="{9D8B030D-6E8A-4147-A177-3AD203B41FA5}">
                          <a16:colId xmlns:a16="http://schemas.microsoft.com/office/drawing/2014/main" val="3999929642"/>
                        </a:ext>
                      </a:extLst>
                    </a:gridCol>
                    <a:gridCol w="2706827">
                      <a:extLst>
                        <a:ext uri="{9D8B030D-6E8A-4147-A177-3AD203B41FA5}">
                          <a16:colId xmlns:a16="http://schemas.microsoft.com/office/drawing/2014/main" val="290566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STP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TTP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9388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Engine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PT6A-67F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 x </a:t>
                          </a:r>
                          <a:r>
                            <a:rPr lang="it-IT" b="1" dirty="0"/>
                            <a:t>PT6A-65B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5957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𝑻𝑶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1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1 193 </m:t>
                              </m:r>
                            </m:oMath>
                          </a14:m>
                          <a:r>
                            <a:rPr lang="it-IT" dirty="0"/>
                            <a:t>kW  (1 600 hp)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 x </a:t>
                          </a:r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820</m:t>
                              </m:r>
                            </m:oMath>
                          </a14:m>
                          <a:r>
                            <a:rPr lang="it-IT" dirty="0"/>
                            <a:t> kW (2 x </a:t>
                          </a:r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1 100 </m:t>
                              </m:r>
                            </m:oMath>
                          </a14:m>
                          <a:r>
                            <a:rPr lang="it-IT" dirty="0"/>
                            <a:t>hp)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1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MCP </a:t>
                          </a:r>
                          <a14:m>
                            <m:oMath xmlns:m="http://schemas.openxmlformats.org/officeDocument/2006/math">
                              <m: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𝒕𝒉𝒓𝒐𝒕𝒕𝒍𝒆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97 %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100 %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8615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1" dirty="0"/>
                            <a:t>Climb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𝒕𝒉𝒓𝒐𝒕𝒕𝒍𝒆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97 %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91 %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4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Cruise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𝒕𝒉𝒓𝒐𝒕𝒕𝒍𝒆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84 %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91 %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501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sz="18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0.335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kg/kW/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hr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(Est.) 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0.326</m:t>
                              </m:r>
                            </m:oMath>
                          </a14:m>
                          <a:r>
                            <a:rPr lang="it-IT" dirty="0"/>
                            <a:t> 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kg/kW/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hr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499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Segnaposto contenuto 6">
                <a:extLst>
                  <a:ext uri="{FF2B5EF4-FFF2-40B4-BE49-F238E27FC236}">
                    <a16:creationId xmlns:a16="http://schemas.microsoft.com/office/drawing/2014/main" id="{C0DF22E0-9B68-CB04-B78C-087B698B3C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1310754"/>
                  </p:ext>
                </p:extLst>
              </p:nvPr>
            </p:nvGraphicFramePr>
            <p:xfrm>
              <a:off x="1009785" y="3013583"/>
              <a:ext cx="7404159" cy="26224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68053">
                      <a:extLst>
                        <a:ext uri="{9D8B030D-6E8A-4147-A177-3AD203B41FA5}">
                          <a16:colId xmlns:a16="http://schemas.microsoft.com/office/drawing/2014/main" val="3268437586"/>
                        </a:ext>
                      </a:extLst>
                    </a:gridCol>
                    <a:gridCol w="2229279">
                      <a:extLst>
                        <a:ext uri="{9D8B030D-6E8A-4147-A177-3AD203B41FA5}">
                          <a16:colId xmlns:a16="http://schemas.microsoft.com/office/drawing/2014/main" val="3999929642"/>
                        </a:ext>
                      </a:extLst>
                    </a:gridCol>
                    <a:gridCol w="2706827">
                      <a:extLst>
                        <a:ext uri="{9D8B030D-6E8A-4147-A177-3AD203B41FA5}">
                          <a16:colId xmlns:a16="http://schemas.microsoft.com/office/drawing/2014/main" val="290566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STP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TTP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9388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Engine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b="1" dirty="0"/>
                            <a:t>PT6A-67F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 x </a:t>
                          </a:r>
                          <a:r>
                            <a:rPr lang="it-IT" b="1" dirty="0"/>
                            <a:t>PT6A-65B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595774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3" t="-210345" r="-200513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1364" t="-210345" r="-12215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74648" t="-210345" r="-939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1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3" t="-300000" r="-200513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1364" t="-300000" r="-12215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74648" t="-300000" r="-939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8615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3" t="-413793" r="-200513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1364" t="-413793" r="-122159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74648" t="-413793" r="-939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44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3" t="-513793" r="-200513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1364" t="-513793" r="-122159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74648" t="-513793" r="-93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501251"/>
                      </a:ext>
                    </a:extLst>
                  </a:tr>
                  <a:tr h="3903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3" t="-574194" r="-200513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1364" t="-574194" r="-122159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74648" t="-574194" r="-939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0499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FE489FBE-7395-8AC2-C827-491C2DA2E512}"/>
              </a:ext>
            </a:extLst>
          </p:cNvPr>
          <p:cNvSpPr txBox="1"/>
          <p:nvPr/>
        </p:nvSpPr>
        <p:spPr>
          <a:xfrm>
            <a:off x="457200" y="1412240"/>
            <a:ext cx="815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u="none" strike="noStrike" baseline="0" dirty="0"/>
              <a:t>“… the turboprop engine type chosen must be one that is already type certificated, with the type certificate recognized by the UK CAA, and still in production.”</a:t>
            </a:r>
          </a:p>
          <a:p>
            <a:pPr algn="r"/>
            <a:r>
              <a:rPr lang="en-US" dirty="0" err="1"/>
              <a:t>RAeS</a:t>
            </a:r>
            <a:r>
              <a:rPr lang="en-US" dirty="0"/>
              <a:t> RFP</a:t>
            </a:r>
          </a:p>
          <a:p>
            <a:endParaRPr lang="en-US" sz="1800" b="0" i="0" u="none" strike="noStrike" baseline="0" dirty="0">
              <a:latin typeface="CMR10"/>
            </a:endParaRPr>
          </a:p>
          <a:p>
            <a:r>
              <a:rPr lang="en-US" sz="1800" b="0" i="0" u="none" strike="noStrike" baseline="0" dirty="0"/>
              <a:t>Both selected engines belong to the PT6A-60 </a:t>
            </a:r>
            <a:r>
              <a:rPr lang="en-US" sz="1800" b="0" i="0" u="none" strike="noStrike" baseline="0"/>
              <a:t>family by </a:t>
            </a:r>
            <a:r>
              <a:rPr lang="en-US" sz="1800" b="0" i="0" u="none" strike="noStrike" baseline="0" dirty="0"/>
              <a:t>Pratt &amp; Whitney Canada.</a:t>
            </a:r>
            <a:endParaRPr lang="it-IT" dirty="0"/>
          </a:p>
        </p:txBody>
      </p:sp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955E3499-4146-2E3D-F196-9A03AC78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4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4BCB-EA8F-CA51-8E1D-488457CB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D157DAE-525D-0B0E-D8AB-D939D97FEDF7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649C654-65AC-3B42-98C9-EF729B5EABD6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F7D2821A-C95D-4821-90FD-1CF8E4C4E6E6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4C66CAF8-367A-F802-1D69-7091BB6C56E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7D929A76-4C3B-45F9-534B-1B4399BC3F5C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5779B712-35AB-7B8E-DFAA-C0E4B2C064F8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A923D552-4003-0760-9F2C-CE6302F56DBF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AEEC1243-A25E-20AA-F7D4-93264631E882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88B0D1CA-6D65-1229-6EC5-F6FCE232DE5E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5360C6C-DF38-5AE8-BCB3-E487316973F7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1B783CA5-CECF-16BE-D167-84E33AB0B9B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6AD1F7BB-9682-C187-EE52-0DE31E18BF8E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0D68FFB1-F03F-841B-3FDC-8AF260A124E8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4B1306AD-D7D0-13D7-CA8E-E1019AC3781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F5F20EBE-302D-1AC2-A816-5179F243C34A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1494D4BA-C6EA-DBFF-C789-BC28AB76A6D1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568EE7C-2A65-6873-82D8-7918C97046B4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EB8E4EA4-7E0D-A192-16A9-CB9DDDE8C95C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FC0D41AC-BFB9-5A42-8FE7-DD576EAEF5B3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FCE743EB-415E-3C7E-7A2F-454354BA1124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9FDDE23F-FA52-8E54-5B54-7A7648C09C99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60CFB3B-EEB2-6FB7-E959-93C36B98EE8C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B4797382-CCDE-6D5E-CA06-3250F935197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5E706374-85DE-515B-9242-C72D2A99FF87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B63BAE85-96D1-FA06-8BC0-D9DA53CEA148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D77C4015-AE1A-25A1-95E8-AD6CC1008D31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B787DDFD-C057-516B-2D21-3D67FA3B872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2CAEAF3-C91F-A49C-3362-00E1CF2057EF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858FBEA4-3898-7065-A1CA-DAD1155484F9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4C6E2A1F-19CD-9DF0-A2FA-F10A2CD4415E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3913854E-6C4A-D395-EEEC-7AEA595EB4CD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8BB4461F-8AF9-4720-8F74-F7D78ADB133E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77C19CE3-6589-BF0E-1F2E-A2B4C5B0FAF3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655E8F80-83AB-F142-D053-2ED4CB61724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45C7D988-9004-F927-CBB1-345F2519F64D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DE0CFA89-932E-7195-9504-7EEEED3AD09B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70F36B2B-6BA5-41A7-68A4-B67107B0D4C6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7FD3930-25DA-46F5-33C9-01C16BABF3E3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6EE55FCD-8238-F3DB-611F-8E788B7358B4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63D5556B-3E94-0A67-6499-5E431BC6AC70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E1DC3F34-9866-B8FB-6030-58A97DAFA276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F0689CB-50A8-163A-01F0-7A9944361DC9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D254BBD0-BDC5-8C4E-05E4-65A6FBFDB50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9D774680-15ED-94E4-4940-CC77BF3464BD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270A14B-8211-240D-7A3C-85A2EEB03308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103DD0C-78AC-B0A5-9B0E-0B37CF13E749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07F6D621-3B58-6FF9-A597-B208DD92CD0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A71183E7-C332-8F1F-B4D0-AD8867D1D86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370855E8-7AD7-5477-353A-945A7516FB6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F6906E0-1799-768F-6A6C-236FAF28FCB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4EC9351-1E19-1666-4E67-CB3603CB2208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4F816BC2-621E-2AE1-CB6F-410C0EA9970E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00839DE8-47E3-2861-9CF8-171F4E87FEC1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A3A50F6D-3134-7802-6B68-10B8BCB2A89F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64B31471-35AB-8DE2-BF5A-85393EBB884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EBE55188-B141-3CC0-A90C-1CAD62E190E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FD58E2CC-7C88-C00A-0860-2D455C73C3A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59EC0CA4-8712-7D36-E14A-B306642601D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A607C68-859B-3A3D-26AA-11904685DFDC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F8A125C-749D-1F7E-4168-48AB6963DA14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DAA91F27-36DA-C5BA-CEBF-D0E3D1AB19F3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DC44C221-ABDC-AA8E-49E3-DC2CB8A0D59A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B5917EAF-F2FC-0C55-0AD4-9F1B2881BE4C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F2AFCAC-839D-5C10-E11C-47669617D11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8D0E5A4B-3760-38F6-8D79-C597CB92F0C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032C4FD3-A062-31E0-B4F4-4BE5E9A054D5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2CDFC22B-C3D7-F8AF-E355-5ACA97E060C2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0023C906-AA55-A4BC-8C0A-D4878F997DBA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902AD9A-BEFB-3C86-306F-C351508E7D2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2F0FA187-2248-3E5A-6717-67293F50ABC2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D1DE9613-8EF3-5645-27B7-C81DE0D1963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509EA4B1-D288-A718-ECD0-A932B1F6813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AD15CCC8-1EDB-F6B6-F3FA-4280E269C1E8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B9CBF54B-1540-2701-1A85-572E7B2C5F29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0DD78F19-6B79-065C-A214-1DF0F9414E2C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ACAA9BDF-BD7A-93DC-3068-5FC9B38DE7E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D9FFA7E-D04E-70E1-965F-C35616EB42AE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183CB09F-7FFC-0A92-A9F3-8B1697B7DE7E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33FFDF76-1705-9B88-FBC8-48D31FC32017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72997424-AF27-B33F-5B3A-3F9A0BBD1577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7002659-FA24-C9E5-7AED-6580BDB5CDAD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1971E104-4F9A-6959-7599-4426857542F4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EAC8A18A-DD75-2B6B-FE77-EE72D817870C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15389B84-D6F9-47E2-55A2-C3E34C735F9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37B4B11A-DBA2-597E-1306-68DBE7C20658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0F20CA07-8D01-AA09-1D39-288B920175A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FE280C16-1B3B-CE4D-C053-83EC3369FBF2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6204650F-1D92-5905-E90C-6EDA5B73B81E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43EDBD76-58AB-BEA6-6379-FFE1C3BD37D3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C29E8D33-BA3E-EB56-8591-CBF4CDB4D6B7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BF1BDCEF-976A-42A6-E83F-5924FBEDCF9F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923346A8-93C6-C592-8AC3-058DB6F878C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3D48496A-0566-206E-7E38-572A1B9AD00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383B5575-0ED3-4C84-DD9C-41C05B4DA9ED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6817508C-7081-167B-F017-C9B793076F9F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8194B457-EA6E-7EC8-350F-9095EF91AE6B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1A687B2-F551-9A53-1197-77F2D0B57EED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2CBBAC60-0F36-5EBC-C7E2-0A6EC5697BB9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C82BA880-053B-640B-61AE-D3E71F9FB5A0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3F9EC3EF-95B3-D5F3-A6C1-6F9B4BA26F04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7C387DED-B72B-083B-31A7-FEE1D42BE9C6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FC6CAF72-DD54-73A2-5545-5908C8B96A7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164275E9-D68F-313A-C293-BF2E27E86B30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75D54253-80DB-484D-171B-022B9A4B74E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288C5C28-B163-2AC9-AEC8-4B7EE4FDF3DD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9DFFD93F-1C5E-AEB3-6DD3-36EC52F4838C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800F2DDA-BD57-42B7-AD33-B4D1AE0DE2E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3C7793B9-FD21-30D9-FEE8-5F3648551D37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7693414-0394-2CA6-575A-59DB89E2D38F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8610ECAB-BD07-FA84-45A0-529286BAD21C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C855B59A-E304-66A5-0823-5FCB08CFF59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B6CF01A1-E7B9-1419-E16B-61268E41174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BB1CC5E2-69FA-615B-F09F-E5732F2C03A2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FC2B37FF-27E3-C2B1-54F6-C656E0D3031D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A565ED0B-7C26-50F7-FB6C-0D2B6E2AD42D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4E2D7579-78CF-72AC-33B3-8AFAD8D1C119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1B0B19B2-6296-D918-733D-EAEF6EC288E8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3C87899D-0C3F-B6F9-C276-98A18A54FFE6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83E0A39-6322-3640-8367-9EEB997FEEE0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8EF80A7-3E40-F23B-01D4-757A3807D19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0D9E6ABE-298D-31B3-F4B4-340EF47F598B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37F08513-5545-8882-289B-F2FB91FDF28D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52B1D38F-DE67-593E-DA4A-F529E4CF4FCB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252178C4-A95E-8510-86A7-93F04CC0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8F64BF-A440-314E-D8C8-8CF7A577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TTP sizing results with selected engine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Google Shape;328;p1">
                <a:extLst>
                  <a:ext uri="{FF2B5EF4-FFF2-40B4-BE49-F238E27FC236}">
                    <a16:creationId xmlns:a16="http://schemas.microsoft.com/office/drawing/2014/main" id="{DD24FD99-FF96-1DD9-8E78-DA55721979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3892922"/>
                  </p:ext>
                </p:extLst>
              </p:nvPr>
            </p:nvGraphicFramePr>
            <p:xfrm>
              <a:off x="288533" y="1407034"/>
              <a:ext cx="4545575" cy="18409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46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39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1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029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Result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TTP ENG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TTP OG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+/- %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029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:r>
                            <a:rPr lang="it-IT" sz="1800" u="none" strike="noStrike" cap="non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oMath>
                          </a14:m>
                          <a:endParaRPr lang="it-IT"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839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926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-9.4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029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4 589 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4 674 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-1.8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029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𝑀𝑇𝑂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7 929 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8 100 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-2.1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029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u="none" strike="noStrike" cap="none" dirty="0"/>
                            <a:t> Req.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1 533 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kW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1 564 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kW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-2.0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Google Shape;328;p1">
                <a:extLst>
                  <a:ext uri="{FF2B5EF4-FFF2-40B4-BE49-F238E27FC236}">
                    <a16:creationId xmlns:a16="http://schemas.microsoft.com/office/drawing/2014/main" id="{DD24FD99-FF96-1DD9-8E78-DA55721979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3892922"/>
                  </p:ext>
                </p:extLst>
              </p:nvPr>
            </p:nvGraphicFramePr>
            <p:xfrm>
              <a:off x="288533" y="1407034"/>
              <a:ext cx="4545575" cy="18409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46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39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1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Result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TTP ENG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TTP OG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+/- %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t="-106897" r="-28510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0385" t="-106897" r="-15769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98000" t="-106897" r="-64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-9.4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t="-206897" r="-285106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0385" t="-206897" r="-15769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98000" t="-206897" r="-64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-1.8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t="-306897" r="-285106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0385" t="-306897" r="-157692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98000" t="-306897" r="-6400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-2.1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8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t="-393333" r="-28510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0385" t="-393333" r="-15769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98000" t="-393333" r="-64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-2.0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9" name="Google Shape;329;p1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CB9B37B6-5909-1E7E-91C7-03454F6372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8549" y="2257088"/>
            <a:ext cx="4016298" cy="306403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Google Shape;330;p1">
                <a:extLst>
                  <a:ext uri="{FF2B5EF4-FFF2-40B4-BE49-F238E27FC236}">
                    <a16:creationId xmlns:a16="http://schemas.microsoft.com/office/drawing/2014/main" id="{E30A8685-3DEF-716D-2B95-9C0E414F63DC}"/>
                  </a:ext>
                </a:extLst>
              </p:cNvPr>
              <p:cNvSpPr txBox="1"/>
              <p:nvPr/>
            </p:nvSpPr>
            <p:spPr>
              <a:xfrm>
                <a:off x="5263832" y="1845949"/>
                <a:ext cx="3811011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it-IT" sz="1800" i="1" baseline="-250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r>
                      <a:rPr lang="it-IT" sz="1800" i="1" baseline="-250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  <m:r>
                      <a:rPr lang="it-IT" sz="1800" i="1" baseline="-250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𝑇𝑂</m:t>
                    </m:r>
                    <m:r>
                      <a:rPr lang="it-IT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selected engine: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1 641 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kW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0" name="Google Shape;330;p1">
                <a:extLst>
                  <a:ext uri="{FF2B5EF4-FFF2-40B4-BE49-F238E27FC236}">
                    <a16:creationId xmlns:a16="http://schemas.microsoft.com/office/drawing/2014/main" id="{E30A8685-3DEF-716D-2B95-9C0E414F6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32" y="1845949"/>
                <a:ext cx="3811011" cy="646290"/>
              </a:xfrm>
              <a:prstGeom prst="rect">
                <a:avLst/>
              </a:prstGeom>
              <a:blipFill>
                <a:blip r:embed="rId5"/>
                <a:stretch>
                  <a:fillRect t="-3846" r="-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Google Shape;331;p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CC517A0-D9F4-2B0C-F8EC-3FD0AF197E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360" y="3534360"/>
            <a:ext cx="4802964" cy="25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6" descr="Call for Papers – CMWRS2022">
            <a:extLst>
              <a:ext uri="{FF2B5EF4-FFF2-40B4-BE49-F238E27FC236}">
                <a16:creationId xmlns:a16="http://schemas.microsoft.com/office/drawing/2014/main" id="{475D754F-1D7A-BE3B-523B-AD739CFF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0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50F8-2818-6A78-9B02-5CDC9552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500E362-7F72-770B-61CE-D8C72A04DFD3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03FAB3F-B7D0-D352-1C62-D813379C9C2C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AB379D9-5972-0146-819B-B38A7741940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48F14804-6366-8817-8669-A31DBEE98EAD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BF942551-7D6E-A695-6031-04C7AAE7223C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DA9C57A-5C06-0BD8-5554-84F1E8782645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BCF1A595-89CF-9E6F-5980-9C92747479FE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7EBA42E-461E-944C-A8FB-531137E5495F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0B0C271E-06BF-6A14-6B67-548BCB9E6A89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0E668CAB-3740-0442-D4B1-EBF967D2A0E9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4E1EAD79-F172-3958-ADE6-C994DD37F42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DE28C0A3-ACE7-D0D4-36F0-B3FEA0A00F77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15405CD5-CC43-CE09-CCBC-BA662B7C73AE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63637C3-2BD8-36D4-F517-736B34B72BE4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21AD0693-D3C0-C019-3C20-F2995C0075A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1AD1209-086A-33DD-1190-72784B9F2117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197717F4-2A87-8F89-B71D-6D8DDBC2FCB9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23AA533B-9EB8-109C-EC15-1DC78F2B9D4F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D076EA2E-8C90-DC04-86BC-8A7FF2A011A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FDDCA3B0-D911-CA03-5EF6-8C4C94310C17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B6FF6DD9-7A0B-2B15-3088-69FEBC21A0E3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A288212B-0C65-220F-D1BD-2FBCDB2C3FC2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9BEE7AF-3CF2-4283-70C4-D147A893115D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C4620082-235E-39CC-4837-F5C7303C40F8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95C15302-EC97-4016-DAF1-2F51D2E5722C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D306CF05-A5F9-CD43-051A-332BD387728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FF20942C-BCB8-80A3-B48F-4E2C318A1063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8DE9A639-D578-FF68-99D1-493FEA2C2B6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DBDA568B-3137-20F0-1F41-848E3CD4EC5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03C4F85A-B653-E193-569A-32D4EF3FCDB1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A8428BE8-82CC-F3E0-14A3-11CF003F4E26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FD5A7A41-3B52-EC95-9F08-F476DF16F439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35CDAA86-8B30-FE62-0C48-36AD303545FE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ECF67087-EEDE-A8C0-E341-A3B6C67BE6BB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8E09A6A3-79AB-8CE5-ABCC-5B7C19CCEC08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6474407B-4F1A-FAD8-7985-76CC7E31331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2199AF03-177A-F4B7-4B33-F6819B1E9BCF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C19AC7BB-1C9E-4049-3D82-C4310400CE98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8A17BBC-4EB7-5EC5-4FD1-4F2EA8332E1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769A8C46-58C5-8D59-497E-58B9DC98743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C6EE7EDC-F722-ACA4-C9A9-53F1F24408F2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66336526-41C1-DD04-023F-12E3E8D6AF49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FD3C9705-FD7B-81D2-C1C2-F7395DB6887F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846F9C4D-9AB7-0922-778C-A57741A5C30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8F2072A2-9407-8643-1FDD-380B7CFF0FB5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72AC2C28-151B-F4D1-69F3-DB37D5A0F8F3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69265CEA-CC72-5CEB-C070-E5900385F809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A2DE39AC-04F0-0430-B355-587DEE02D5D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49D1B23B-36F2-23A2-2094-AD118E71AC8C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F0E06476-5A9B-CE9E-FAB2-BA92CB698E04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FA2FE273-CC76-7465-A03B-FCB6707830C9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774E430-E484-3DA2-512F-E6A433779D79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B690EB15-034D-D88C-3F9C-47C089A753B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4B0EB71-3F95-0346-4F8E-F01FABF7A151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59B7C51-6B8E-F755-8739-AAE97C52641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07ECBA24-1167-2CC5-E99C-BFD2B2665F72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F49D3B7-F0E3-1D62-05ED-42DB630FB4C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9598993-E5C5-8F8C-C6F8-BFCFA726CFC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9C4F3183-ACAA-9B20-E764-8AD1F1BE1A77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B80AE32F-D22E-3A57-232C-29D5483FA38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884FDDDC-3A58-DE72-36F6-FFC9187906A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6234ADDB-B984-1048-4D4B-0A567A937C12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EBCDB29D-0955-F174-D7E7-D731586099B8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1E5F4A46-286C-BC94-7CDD-6E9830A9B43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CBFB5BD3-EBE4-049C-B023-444B942339B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B6D9AA1D-C593-C6A2-F0A2-69D94414C49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58AEFDB2-822B-D434-1073-AE2996A889C5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CD056E81-CCA1-BBEB-5EE1-8F07F2E248A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8D6271F9-E3F5-9AE7-C6E3-529B5DCDD0AF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648B8405-0FD4-17AF-7676-493A296ED76D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83EF81FB-723E-4128-BDED-5BFD3696D8D5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1A9C0C14-7ED6-84A5-4F68-91FBBB51357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657EFE0C-90CA-1674-507A-A40F0CCAE7D9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65DF9AE-1AAB-D829-7DF7-099FCDFACB59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484E6A6A-9D77-2DF7-207F-EB97D19FCD06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4EB02A49-3BB5-ECC4-C3E1-A379910E61CF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58241DF3-BF8E-2E93-1370-638FBE0DDD4A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1EBD48BC-AA39-03CE-213E-36014ED9F771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D838A2E1-D8D2-CCED-B44D-F25A52C9B29A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384B827A-5553-749E-9348-BD345C35DF12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F3AD38B5-F444-E97A-EAFD-9EE90306A4E4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2AD0B0FF-6F2C-BB0A-FF4F-94F294BBBE69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B5E45E3B-F24A-E164-E66A-ED414388F0B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B1890B2C-3D3C-1DCC-8106-C746EE45040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DC53592B-909B-C1B7-EEB4-3AE83704DB86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41398312-0D27-0AD6-147B-7A919700C086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862078E7-DB1F-FFF0-8341-FB27C73154DB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4C9D2D6-CE88-CE94-237B-2267F1BB3E47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C3CDA680-0D8B-F6CD-1847-13D1745E52BF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B4B6FA35-038C-F88D-511B-155099C73C1D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0F6D67C5-00CF-1F7D-3362-1B32EB6DE918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C1FD5ED1-E7B7-8A0C-B175-E6DA6AC6795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DFBFDD10-41B9-F33C-EB0F-43A9756BBF5E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FDAC54D1-D264-AED5-8A21-F38CE918A619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B97E9848-5CDF-580A-C846-C97FE2338B03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E6FB7BCB-ACA4-3CE8-885B-B2C05781717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DF955F41-1E07-2097-43F9-59406C3F610D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AFF6B65E-2D84-64C5-A395-68F7A8B2788C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A0A7CB7-8A2E-3325-1FEF-D0080DB3F276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79C63487-B1F6-6768-55F9-B4629150E56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71735C87-D032-9CCA-25CF-F250FF642A02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E1EC50E6-2D9E-EED8-E576-D4E849EB2CB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B89FD3-EFFF-8549-966F-89554B527C08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C9A26E3-08B9-A2A0-D336-6AFC250BF2FE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88E530F9-9DE5-DCD9-D0E7-8982E59A0908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4D323A42-CE58-CBA6-799D-AEF159CE35A6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815F7871-68EE-48E7-764C-66D495710861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0044E9B9-A69C-4FC7-5B1E-082670536D9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4E6E60C-50C0-8555-EA3E-F090677FAF3D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0B820CBE-4933-B4E1-79B7-D1C092249D9D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25D4069C-5C52-FBD3-ABC7-D9C6202D9C89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738CF8AE-829D-E033-3DBC-630921798E6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74173939-6068-E4E5-22FA-26D0E6FD7FDE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842E112C-D361-D5FB-0782-4382D727885D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26B66E40-F124-C9DF-A0E1-6F866A7E4A3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8AF8FF14-7E10-181A-0105-5A0E89605169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93069EA-1694-4E4A-81CE-9A1DF7AC5183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C8B386F-1686-ADA0-8514-FB0F082FC930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168A1E02-1125-A218-4CB7-0D524E01233D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91A871E-739C-F626-C11B-C100CE09071E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55B6B211-F037-67ED-12CA-4BDF4F94025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EAAB664-84A0-2A5D-E6DE-DDE382B169C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4D51DC7-13EC-E0F8-BC4B-71789F0B90BA}"/>
              </a:ext>
            </a:extLst>
          </p:cNvPr>
          <p:cNvSpPr/>
          <p:nvPr/>
        </p:nvSpPr>
        <p:spPr>
          <a:xfrm>
            <a:off x="-2075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02E706E0-AF5F-9AD5-08C1-DCBC0107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98EB1C-F898-DA26-3BEC-CB18BDB6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SEP results and propeller diameter</a:t>
            </a:r>
            <a:endParaRPr lang="en-GB" sz="2800" b="1" dirty="0"/>
          </a:p>
        </p:txBody>
      </p:sp>
      <p:pic>
        <p:nvPicPr>
          <p:cNvPr id="3" name="Google Shape;337;p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34D58A5-4D61-0910-B5A8-E75E50AD30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784" y="1752006"/>
            <a:ext cx="3063175" cy="241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338;p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CE212E6-F101-652E-993F-B70BECD066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1826" y="1752006"/>
            <a:ext cx="3063175" cy="24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9;p2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5508BA4A-5587-1C79-A143-66D629EBBB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6436" y="1770094"/>
            <a:ext cx="3063175" cy="242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341;p2">
            <a:extLst>
              <a:ext uri="{FF2B5EF4-FFF2-40B4-BE49-F238E27FC236}">
                <a16:creationId xmlns:a16="http://schemas.microsoft.com/office/drawing/2014/main" id="{E3329DAA-61AF-F667-2ECF-0109F49F3043}"/>
              </a:ext>
            </a:extLst>
          </p:cNvPr>
          <p:cNvSpPr txBox="1"/>
          <p:nvPr/>
        </p:nvSpPr>
        <p:spPr>
          <a:xfrm>
            <a:off x="467220" y="4237041"/>
            <a:ext cx="2009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Propeller diameter</a:t>
            </a:r>
            <a:endParaRPr b="1" dirty="0"/>
          </a:p>
        </p:txBody>
      </p:sp>
      <p:sp>
        <p:nvSpPr>
          <p:cNvPr id="133" name="Google Shape;342;p2">
            <a:extLst>
              <a:ext uri="{FF2B5EF4-FFF2-40B4-BE49-F238E27FC236}">
                <a16:creationId xmlns:a16="http://schemas.microsoft.com/office/drawing/2014/main" id="{DD53884A-9E28-6E4B-14F5-A9E4921A3867}"/>
              </a:ext>
            </a:extLst>
          </p:cNvPr>
          <p:cNvSpPr txBox="1"/>
          <p:nvPr/>
        </p:nvSpPr>
        <p:spPr>
          <a:xfrm>
            <a:off x="412954" y="1327827"/>
            <a:ext cx="15462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 </a:t>
            </a:r>
            <a:r>
              <a:rPr lang="it-IT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it-IT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esults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Google Shape;343;p2">
                <a:extLst>
                  <a:ext uri="{FF2B5EF4-FFF2-40B4-BE49-F238E27FC236}">
                    <a16:creationId xmlns:a16="http://schemas.microsoft.com/office/drawing/2014/main" id="{3CD155FB-719B-C386-A431-D5433F9BB7A9}"/>
                  </a:ext>
                </a:extLst>
              </p:cNvPr>
              <p:cNvSpPr txBox="1"/>
              <p:nvPr/>
            </p:nvSpPr>
            <p:spPr>
              <a:xfrm>
                <a:off x="2636512" y="4539675"/>
                <a:ext cx="6561754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where</a:t>
                </a: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lang="en-GB" dirty="0"/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propeller diameter in m</a:t>
                </a:r>
                <a:endParaRPr lang="en-GB" dirty="0"/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a factor depending on the number of blades, expressed in m/kW</a:t>
                </a:r>
                <a:r>
                  <a:rPr lang="en-GB" sz="1600" baseline="30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0.25</a:t>
                </a:r>
                <a:endParaRPr lang="en-GB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u="none" strike="noStrike" cap="none" smtClean="0">
                            <a:latin typeface="Cambria Math" panose="02040503050406030204" pitchFamily="18" charset="0"/>
                          </a:rPr>
                          <m:t>𝑇𝑂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shaft power in kW</a:t>
                </a:r>
                <a:endParaRPr lang="en-GB" sz="16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4" name="Google Shape;343;p2">
                <a:extLst>
                  <a:ext uri="{FF2B5EF4-FFF2-40B4-BE49-F238E27FC236}">
                    <a16:creationId xmlns:a16="http://schemas.microsoft.com/office/drawing/2014/main" id="{3CD155FB-719B-C386-A431-D5433F9BB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2" y="4539675"/>
                <a:ext cx="6561754" cy="1107996"/>
              </a:xfrm>
              <a:prstGeom prst="rect">
                <a:avLst/>
              </a:prstGeom>
              <a:blipFill>
                <a:blip r:embed="rId5"/>
                <a:stretch>
                  <a:fillRect l="-579" t="-2273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Google Shape;344;p2">
                <a:extLst>
                  <a:ext uri="{FF2B5EF4-FFF2-40B4-BE49-F238E27FC236}">
                    <a16:creationId xmlns:a16="http://schemas.microsoft.com/office/drawing/2014/main" id="{C84A0ED9-5F35-DB6A-1F2D-CF7E532ACC48}"/>
                  </a:ext>
                </a:extLst>
              </p:cNvPr>
              <p:cNvSpPr txBox="1"/>
              <p:nvPr/>
            </p:nvSpPr>
            <p:spPr>
              <a:xfrm>
                <a:off x="228406" y="5217803"/>
                <a:ext cx="1779654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2000" b="0" i="1" u="none" strike="noStrike" cap="none" smtClean="0">
                          <a:latin typeface="Cambria Math" panose="02040503050406030204" pitchFamily="18" charset="0"/>
                        </a:rPr>
                        <m:t>=2.6 </m:t>
                      </m:r>
                      <m:r>
                        <m:rPr>
                          <m:sty m:val="p"/>
                        </m:rPr>
                        <a:rPr lang="it-IT" sz="2000" b="0" i="0" u="none" strike="noStrike" cap="none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sz="20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5" name="Google Shape;344;p2">
                <a:extLst>
                  <a:ext uri="{FF2B5EF4-FFF2-40B4-BE49-F238E27FC236}">
                    <a16:creationId xmlns:a16="http://schemas.microsoft.com/office/drawing/2014/main" id="{C84A0ED9-5F35-DB6A-1F2D-CF7E532A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6" y="5217803"/>
                <a:ext cx="1779654" cy="400069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Google Shape;344;p2">
                <a:extLst>
                  <a:ext uri="{FF2B5EF4-FFF2-40B4-BE49-F238E27FC236}">
                    <a16:creationId xmlns:a16="http://schemas.microsoft.com/office/drawing/2014/main" id="{E97AB241-85D3-FEC9-9A0C-08F6AAFD191E}"/>
                  </a:ext>
                </a:extLst>
              </p:cNvPr>
              <p:cNvSpPr txBox="1"/>
              <p:nvPr/>
            </p:nvSpPr>
            <p:spPr>
              <a:xfrm>
                <a:off x="328500" y="4710720"/>
                <a:ext cx="1934431" cy="46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2000" b="0" i="1" u="none" strike="noStrike" cap="none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ad>
                        <m:radPr>
                          <m:ctrlP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it-IT" sz="2000" b="0" i="1" u="none" strike="noStrike" cap="non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sSub>
                            <m:sSubPr>
                              <m:ctrlP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  <m:t>𝑇𝑂</m:t>
                              </m:r>
                              <m:r>
                                <a:rPr lang="it-IT" sz="2000" b="0" i="1" u="none" strike="noStrike" cap="none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sz="20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6" name="Google Shape;344;p2">
                <a:extLst>
                  <a:ext uri="{FF2B5EF4-FFF2-40B4-BE49-F238E27FC236}">
                    <a16:creationId xmlns:a16="http://schemas.microsoft.com/office/drawing/2014/main" id="{E97AB241-85D3-FEC9-9A0C-08F6AAFD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0" y="4710720"/>
                <a:ext cx="1934431" cy="465023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Picture 6" descr="Call for Papers – CMWRS2022">
            <a:extLst>
              <a:ext uri="{FF2B5EF4-FFF2-40B4-BE49-F238E27FC236}">
                <a16:creationId xmlns:a16="http://schemas.microsoft.com/office/drawing/2014/main" id="{EFDFC8C6-FE78-A2F7-C675-776F794E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6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A8F6-1EFB-FEC8-A5A1-3EBA1E6A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C24E0D2-D625-E402-0003-531013003952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70E792C-65E4-E7E7-A51B-B4C03434AAF8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823EDA6-4F51-A2C8-DB0D-7C55FC7F97CF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28697DCB-5956-9599-82FA-B03682F8E9A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1B144421-2A0C-3B47-7F41-78EB4180BF3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D4EB875-030C-BF32-1FA6-831F375EBA83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0F1F7EE3-8785-091C-5655-C761706AEFB9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A048F0C7-1E7D-0376-603D-AD11AF25A717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0F997B00-A083-F306-AB80-F8D2196A3A5E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D71D4FFD-28CA-F742-6B4C-986430742E79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6B1B9D65-BDE3-AF1F-2437-C6F9379092F7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1047AE6B-073C-4B0C-D576-655BDD60C0A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D9F55A46-D981-CE13-C690-393034CC418B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F4AD889-DA94-8F68-40D8-CAD11B8DE05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4C48CC22-62E4-7F2C-EF81-1E52117EF8C7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D3F9584A-D9A3-6720-7421-A2C7A353385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F8A29DF-7316-C561-6365-265E74E55AC1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8AC7D106-64A4-FC00-22F4-D2BC006DDD5D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42072F3-788C-5929-4A54-1DA87614E195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60772E5B-E46E-FC4B-EBAE-4B47F5B2E0B2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EA8BE679-32F0-AE3E-247B-1E09B0490658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535D4E57-469F-5135-27C9-A2FC1875F737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30A8DDD5-113F-CF93-6B99-BA0502E7AF8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102A1CFD-C5C7-550E-788C-91781FA3DBCF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9227CDE0-3445-D674-3494-C8EB45222679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04CD5BDF-D57C-CBF7-8A04-F196B17B2A20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5108393D-23DF-FF90-BA89-AF5CAE212066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D170A27D-D7B1-8F01-63FF-06E8D21BB872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01C4CC49-9EDC-7F9A-EB61-EB696F88A796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9DBDEB43-5A3F-2D52-3BE9-C8BBCC6E11B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A695CBA2-E842-FA63-7B19-F068E80B939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C7F26143-0096-2C18-3522-E6DAA502399E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D5D69CFC-89B8-71B4-6078-E23E97AF6B25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384725C4-9D9D-DC09-288E-789E0126103B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8E36B76C-4F10-A721-F265-E79EF85A421E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D2F9FF04-B031-2D37-024F-BBB0684D124D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2FAF1E0C-AD6C-6AE0-52F1-7FF21E24E76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963B627-FEC0-985F-E0E0-7E5A610FB673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8B6A96D1-8B6A-14C1-04F4-16A52563C23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8B3120F8-F50C-FEFD-94A1-155BAB53893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8B7BF689-A4C9-F4BE-8CA7-0316A5F64B3D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2E2E5851-2A61-F9B8-78B2-410CD14F7CB2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B9005756-5CE4-ACC2-D64D-E9C6C1133D46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9343A67F-4375-7060-7B0B-09129CB1ADC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8994003C-BFE8-B6AB-7876-0BBFEB760DD5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49241F0-74AA-4CFC-7B15-D8FB0A4B80DD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EB335208-8B66-70AA-6D04-40483A64699E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7F19FDEC-235D-8CD7-7D4D-41B109A52E10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662B8C6F-FADB-7F9C-80AD-510670EEF4A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6754561B-94E5-BBE8-2F31-BF80492032E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5A4E017-D2A9-9961-7118-56D5AE493F30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94C25156-9E0A-5F5A-F311-0DFEBDA7EDA2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C696A418-0C8A-9CCE-1066-CD017DCCB37A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B895315B-2B82-18E8-7E51-0196457CB4DB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C7E88665-CD13-9023-FD23-06FB9AD552C2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D0271C7-F57A-5B00-D7BB-553F185D39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4C695E49-EDA8-7034-002E-08518BDC15B6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A615D30-7601-22D4-FDC7-064CA120071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4266D099-298C-9BFD-FD3E-0CCBD576A365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92E2FF7-D634-CCBA-DC78-28D3321628E9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0DD4A8DB-53B1-379D-061C-8E64CD41C7C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A93CBDD3-3E1B-17BE-8437-B15181C56BEA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700851C5-2607-8393-FBE8-BC038CE044D5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0C381514-BFBC-E29A-F9DB-8F7DACA2EFF6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6F0BFBAF-5F6B-C889-1FB7-ADF8D0A58DD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475DA455-E99F-251D-B505-7B3A61FEB8B1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244AFBA1-E762-097C-4B9F-1A541821D12F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5B8CCD9-933D-DFA3-447E-8752685FA782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723D810-4573-60F0-860A-234BE10EA711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7FECA569-A48E-9124-9877-8DF706BDD6DE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7E92F043-BFD8-0E41-9185-1143F16E4517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BCDF212F-AB7E-2388-5563-BE324845872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33A94CF1-E0C3-B411-BC58-40F26FA74CAB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481747F3-C622-4422-A98D-E0887EC05A69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4F2C33CF-1C62-B704-7E0D-AEEBF52B42F3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525E569E-FAF7-1C6B-D25F-3A781481E538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E8E36D65-C4C5-4174-DA71-8283F45CF386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E1619439-45B4-CCDD-2E1D-49BC594CC25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D4B5348-939F-C3A4-7CF3-BFDC37575B0C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3B68B0AB-A54B-F2A4-AE28-5D4F73754EDB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898207FC-79A1-27B9-BA09-328463E76ED1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D0BFA224-0E20-2A72-8941-7B6A9A7AB249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14A3E1C7-CCAE-03CB-0FF4-D23C5A8C3AC4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2D5E91FA-5F63-D400-4363-F5543EE907BE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78E41AB8-B966-4533-42CA-90CAD25BC430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20E22E1E-7B41-9348-039F-136E1962D6E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6A57948B-203A-BD85-23DA-B114EE388E31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6143EC-5E8C-FAEE-39BA-14C52209B829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1AF13BC8-47B0-93C3-BC44-344DBE23EC58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7643EF29-963E-7797-01BD-52D070479F6C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C376017D-A0DB-CF93-3E18-DDB6F890364C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B9A398EA-7353-5678-D7ED-1049F2F73A29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DF732522-0038-0C49-CBB6-2DAD61EADF8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8422D7C9-C9FC-C38D-9AFE-D68A4EAFE6FD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B218EE38-60BD-619F-DE86-C219E64BFA7D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4172B0C3-5875-0C58-D096-C8C1B2D39605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00F7363-5EF4-E9DE-E2C4-ECFF0F06F3C0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214C2071-85D9-E600-7535-03FCFFB9808A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2BD9D39A-80F8-F9A1-FC00-EF826CF0502B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7F2C56C4-4A40-CE76-B000-29D80C4744D0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E25421AF-A472-B42E-691F-7818E809E4F2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68ACDB4B-565E-2B47-AA75-AA0EC4EC7B6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D86258A-D67D-3B9D-7534-EA042673084E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1CFEAAD0-88DA-B645-AFDB-DDF6176F14AD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52CA7638-576C-DD11-49BD-F91B8521027E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7421D2A7-F9F6-E999-6401-832D431F8ED8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BA6BBCAB-F1B4-182E-B393-62E8A1B151DD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0CE94C78-896B-91D5-F347-3AF4F322C202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DD67CF7-FD59-7A90-E0E8-B5B7F2A5512F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250ED28B-D19A-D637-5DE8-8FDA9B4AC279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A94373CD-2DD5-B909-0E10-E40D478FD334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6A6F63A9-35AC-52A6-A087-B11588F14E9A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98178741-DE43-CE6F-C5A5-E44D9958C164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2EADED13-94C9-201B-423B-0310DE96A0B1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4FB03E35-1354-517B-A1EF-F77F0FB3DA52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EF1800E0-FFEF-717D-0E7A-261FA6CE870B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5630AB6-DBB9-03A6-04A3-2106A958AFC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3132131C-E267-11FC-8427-F262A5CE34C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B878A820-E3B9-6884-ED69-F5AD6E90E398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CBF317A-EDAC-EF6B-156D-7388994E21EC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22C1D483-46CC-79FF-FC4F-05CB43C2275F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F79B4ED5-1FCE-D25E-D1F7-F6876A54AD26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553B1E5C-6B10-A5D1-83F2-8A6EF6D39AC9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8A9CE088-6D93-EAB0-DADA-E76395EA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7ED0C-7737-8989-3ACF-E1CFFA16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STP sizing results with selected engine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Google Shape;351;p3">
                <a:extLst>
                  <a:ext uri="{FF2B5EF4-FFF2-40B4-BE49-F238E27FC236}">
                    <a16:creationId xmlns:a16="http://schemas.microsoft.com/office/drawing/2014/main" id="{F62834A4-ECBC-CE6B-A75F-EBC06A8074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27660509"/>
                  </p:ext>
                </p:extLst>
              </p:nvPr>
            </p:nvGraphicFramePr>
            <p:xfrm>
              <a:off x="2347012" y="1737123"/>
              <a:ext cx="4449975" cy="195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3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88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598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64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800" u="none" strike="noStrike" cap="none" noProof="0" dirty="0"/>
                            <a:t>Result</a:t>
                          </a: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STP ENG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STP OG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+/- %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757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657 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712 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-7.7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377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3 353 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3 397 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-1.3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757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cap="none" smtClean="0">
                                        <a:latin typeface="Cambria Math" panose="02040503050406030204" pitchFamily="18" charset="0"/>
                                      </a:rPr>
                                      <m:t>𝑀𝑇𝑂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u="none" strike="noStrike" cap="none" baseline="-25000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6 511 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6 609 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-1.5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939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800" b="0" i="1" u="none" strike="noStrike" cap="none" smtClean="0"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u="none" strike="noStrike" cap="none" dirty="0"/>
                            <a:t> Req.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1 192 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1 202 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-0.8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Google Shape;351;p3">
                <a:extLst>
                  <a:ext uri="{FF2B5EF4-FFF2-40B4-BE49-F238E27FC236}">
                    <a16:creationId xmlns:a16="http://schemas.microsoft.com/office/drawing/2014/main" id="{F62834A4-ECBC-CE6B-A75F-EBC06A8074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27660509"/>
                  </p:ext>
                </p:extLst>
              </p:nvPr>
            </p:nvGraphicFramePr>
            <p:xfrm>
              <a:off x="2347012" y="1737123"/>
              <a:ext cx="4449975" cy="195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3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88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598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800" u="none" strike="noStrike" cap="none" noProof="0" dirty="0"/>
                            <a:t>Result</a:t>
                          </a: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STP ENG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STP OG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+/- %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80" t="-106897" r="-247059" b="-3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05102" t="-106897" r="-157143" b="-3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218478" t="-106897" r="-67391" b="-3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-7.7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80" t="-206897" r="-247059" b="-2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05102" t="-206897" r="-157143" b="-2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218478" t="-206897" r="-67391" b="-2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-1.3</a:t>
                          </a:r>
                          <a:endParaRPr sz="1800" u="none" strike="noStrike" cap="none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80" t="-306897" r="-247059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05102" t="-306897" r="-157143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218478" t="-306897" r="-6739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-1.5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939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980" t="-302564" r="-24705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105102" t="-302564" r="-157143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3"/>
                          <a:stretch>
                            <a:fillRect l="-218478" t="-302564" r="-6739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-0.8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Google Shape;352;p3">
                <a:extLst>
                  <a:ext uri="{FF2B5EF4-FFF2-40B4-BE49-F238E27FC236}">
                    <a16:creationId xmlns:a16="http://schemas.microsoft.com/office/drawing/2014/main" id="{8D969A74-6533-E8FC-B69A-22E4B82DF142}"/>
                  </a:ext>
                </a:extLst>
              </p:cNvPr>
              <p:cNvSpPr txBox="1"/>
              <p:nvPr/>
            </p:nvSpPr>
            <p:spPr>
              <a:xfrm>
                <a:off x="582238" y="4144131"/>
                <a:ext cx="7993626" cy="1615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propeller diameter is estimated to be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2.9</m:t>
                    </m:r>
                  </m:oMath>
                </a14:m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</a:t>
                </a:r>
                <a:endParaRPr lang="en-GB" dirty="0"/>
              </a:p>
              <a:p>
                <a:pPr marL="285750" marR="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SEP analysis carried out for the STP case shows that the specified mission with the desired performance is feasible</a:t>
                </a:r>
                <a:endParaRPr lang="en-GB" dirty="0"/>
              </a:p>
              <a:p>
                <a:pPr marL="2857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9" name="Google Shape;352;p3">
                <a:extLst>
                  <a:ext uri="{FF2B5EF4-FFF2-40B4-BE49-F238E27FC236}">
                    <a16:creationId xmlns:a16="http://schemas.microsoft.com/office/drawing/2014/main" id="{8D969A74-6533-E8FC-B69A-22E4B82D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" y="4144131"/>
                <a:ext cx="7993626" cy="1615787"/>
              </a:xfrm>
              <a:prstGeom prst="rect">
                <a:avLst/>
              </a:prstGeom>
              <a:blipFill>
                <a:blip r:embed="rId4"/>
                <a:stretch>
                  <a:fillRect l="-6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B37CB0DA-E26E-9473-9658-DC51A75A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5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29" name="Segnaposto contenuto 4" descr="Immagine che contiene mappa, World, atlante, Terra&#10;&#10;Descrizione generata automaticamente">
            <a:extLst>
              <a:ext uri="{FF2B5EF4-FFF2-40B4-BE49-F238E27FC236}">
                <a16:creationId xmlns:a16="http://schemas.microsoft.com/office/drawing/2014/main" id="{4E64E120-FB8A-8102-FB0F-17CFD67CD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878" y="1410851"/>
            <a:ext cx="5646574" cy="4525963"/>
          </a:xfrm>
        </p:spPr>
      </p:pic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2CDB8BFC-76E2-03A5-3BB2-ED73DD884A01}"/>
              </a:ext>
            </a:extLst>
          </p:cNvPr>
          <p:cNvSpPr txBox="1"/>
          <p:nvPr/>
        </p:nvSpPr>
        <p:spPr>
          <a:xfrm>
            <a:off x="6059854" y="1971267"/>
            <a:ext cx="29203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“Recent</a:t>
            </a:r>
            <a:r>
              <a:rPr lang="it-IT" i="1" dirty="0"/>
              <a:t> hot, dry, </a:t>
            </a:r>
            <a:r>
              <a:rPr lang="en-GB" i="1" dirty="0"/>
              <a:t>summers</a:t>
            </a:r>
            <a:r>
              <a:rPr lang="it-IT" i="1" dirty="0"/>
              <a:t> </a:t>
            </a:r>
            <a:r>
              <a:rPr lang="en-GB" i="1" dirty="0"/>
              <a:t>have highlighted concerns regarding </a:t>
            </a:r>
            <a:r>
              <a:rPr lang="it-IT" i="1" dirty="0"/>
              <a:t>the </a:t>
            </a:r>
            <a:r>
              <a:rPr lang="en-GB" i="1" dirty="0"/>
              <a:t>ability</a:t>
            </a:r>
            <a:r>
              <a:rPr lang="it-IT" i="1" dirty="0"/>
              <a:t> to </a:t>
            </a:r>
            <a:r>
              <a:rPr lang="en-GB" i="1" dirty="0"/>
              <a:t>fight large wildfires, should they occur in the countryside or in forested or wooded areas, and particularly if they are in close proximity to residential buildings.” 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4556305" cy="488631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Problem: wildfires</a:t>
            </a:r>
            <a:r>
              <a:rPr lang="it-IT" sz="2800" b="1" dirty="0"/>
              <a:t> </a:t>
            </a: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0D130810-0A55-CA9B-659E-B19657EB68E1}"/>
              </a:ext>
            </a:extLst>
          </p:cNvPr>
          <p:cNvSpPr txBox="1"/>
          <p:nvPr/>
        </p:nvSpPr>
        <p:spPr>
          <a:xfrm>
            <a:off x="7803149" y="444270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RAeS RFP</a:t>
            </a:r>
          </a:p>
        </p:txBody>
      </p:sp>
    </p:spTree>
    <p:extLst>
      <p:ext uri="{BB962C8B-B14F-4D97-AF65-F5344CB8AC3E}">
        <p14:creationId xmlns:p14="http://schemas.microsoft.com/office/powerpoint/2010/main" val="100423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A0E2-B106-E007-FCDE-0AF6DC9F2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5F12BA-B1EF-745D-EF5F-2F94A3A9BA8E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781CBED-AB9F-24DC-7BA0-C94F5D0A7714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5156E3EB-43B2-26DD-1AE1-9BE4FB61DC58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64005A8D-25DF-4B74-E72D-59736E53783D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F5123BD2-D093-938D-EFBF-77D216298A3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FA5F184A-5C72-F75D-319E-9883D183830F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922A6787-169B-E7BC-2AEE-35AC08688175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743BD029-1B2B-B0ED-CA73-00E4FC2A6A07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C2479E3A-48DA-045F-11AF-CC0B6C78DDCC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A3DF7DA-6BFF-DC6E-A606-72E628192D59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7B064FEF-1218-67FC-5E18-E7943DAB7AEA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EB934235-2320-40B6-BD0B-6D87BB4D4E33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D17F7A37-F0A7-0E2A-D23F-9B2283AE2237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586261E-7E98-2A85-7B1B-149D32DCE0C4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9B00ADE2-2E85-FEF4-9843-66283B1FD730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57F3EC0F-7CDC-1485-7760-86AC3E89A8EF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2CFEFE51-8878-1061-F878-15477E12BCFE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7E841C4F-45FE-3196-7F4B-4BAE4A763C50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8A1A0F81-F182-19C4-A680-DF16B375BEB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4604A95A-F05D-D48D-75EC-D58F96380C54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4F365440-538C-D64E-9923-2F0E61FE63D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F213CCDE-1415-B0D8-3003-AA66DCBAA43F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EFC2902D-836C-B150-B14A-F2BCA71E63B1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B1B1306D-3FCF-4C60-0603-44EDCEEE2F37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870A838F-4D58-E735-2268-C856EF091245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14EFB928-DD66-77F3-0B80-A59737D87A9C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28CB31DC-25A8-63FA-BFF0-ECA82393AC8A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28A084B8-61AA-F3E6-8955-64758EAA71A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AE0E65EF-FC80-6749-E596-0C1D8EF7E8F9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AAA6189B-833D-EC21-9484-603DBD7589E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84A23DFE-08B2-73BE-7F5B-4A77FE91AE80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7448F568-F1BD-CDAA-F2E5-3E9ED1820EB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6FB1F5DF-7A83-EC12-441E-3871B9CC23D8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406461B-7DD9-DBF3-B200-0FECE1704CB1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466AB3AC-AC1F-1B64-BD99-C9DD92A22D5F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EF64DC0D-1D4E-4AE8-7661-878EA1EF6F7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62BB37B-2E6F-4C5E-F3B9-8C43F6179C8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8A3FFCA-AEF1-2AC2-2129-BA80ED7DFD79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559E43C5-9DB7-D338-407F-C9C56BB758C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B5E52D23-A73E-C605-77F2-38C300576D1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DD1500B8-8099-40F3-05AF-85D309560957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2AAE0EA-E8B4-F677-A556-5269C2E24199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902E3C50-7CDA-928F-E51F-14A2F6B1B868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B714A2CF-D7B2-2F3F-ACD1-F9F7CFD86214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78D3069-DE74-4217-3F0A-C498B88A7C5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0B788CD2-37F2-D3C5-F9E6-7D6EA9370AA9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4D70E14B-2813-0682-D1B6-8479F56E2477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66DBD65A-AA37-0B20-689E-8E96DF0F6DBD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DE71098B-132D-E7F7-D87C-816EE526367C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33B9BDC-9F99-1A58-EB1A-2713FA63F221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5314450-D763-F61E-F245-3DFCD3050B2B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9D214735-C5B6-F9BF-CA92-1C7C59970716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2AA6037A-4604-5BB5-EF81-89BEA9CDE610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A94A6C41-192D-C42C-70C1-38147A8BD0CA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D38CA4ED-AAC5-B5A8-A31F-79226574E76F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E7547AA3-A33D-B59D-63CA-F8B227EAA8A2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7558B853-CAD2-A207-172F-0007762A2BA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EB130C09-6B25-B1F9-95C6-D4E3FAE0B9F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FF461D46-D05E-D2C1-AC9A-DF43DF52B965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AE09DCF-3D88-2052-574C-A0BC7194D3C3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E7E55F1D-76C5-A9D1-6B67-171E13BBB7EB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9BB026DD-B917-81FA-595F-DBA7C87381C9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4E875A7C-BAE2-5B81-F6CD-AD4346D7F420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AB2B0BC3-6C35-4221-8DF0-AEB8EE2528F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CF58CD32-4CEC-BC4A-D71A-276E69993A51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C80E847E-D902-9F59-CFC4-37B6597FEBAE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80D12C89-2E47-5CDB-CE39-DB4EFC3AC097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1608F337-D67D-0B20-5727-A2D6644AB3F8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F56D8142-95E1-0826-2B24-DC8B2C3D5AB3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91B5E9D1-F3CF-65A7-3E95-7A01889C69DA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CA4E2F3A-F041-AF28-E47B-D67161CB5B85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258353A9-5149-50E9-BAF1-E4927A37A43E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0D35E1B-03AF-4C75-5E7C-17B5C6317054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A7F8918-F3C6-3A82-824D-17B8C261422A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8E8C1909-4169-B215-D256-EB5D6B12D7A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4F8F3F2C-ED36-1727-321F-786023FF5551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C9BB944D-AF0E-6194-9F5D-EF2925F1A035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7D55C6E1-FBEA-A38B-A67A-6AF9D686081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8906E24-0527-5808-B2AD-B9BCF6A94A7D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3EAD0B4-DCCC-C017-9122-FBE05ADCE93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47F50174-713A-684B-738B-D370042285DC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952AB254-D9B7-48D8-7283-7CED7D068FE6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8B81EFFC-D15E-9D14-FA96-DA5B20BF3A7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2D1551E0-1575-6304-D658-66A9331EE8C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D83F17AE-4623-0892-3C0E-817EF2E9BEF5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2B503BA7-512B-B70F-E6AE-18B489CBB638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F6924E32-9A48-D4F9-A6D8-550EABBE010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5A68EF6D-77A0-603D-C25C-17EFFDD7211F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F5A8CDA5-6D55-CA4E-7B76-7350A7BE5393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5B2A3EEE-E80B-73C2-0360-B07FBD137594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157A8FAC-1BD4-45A8-D80C-7C78C34A6614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B11976E6-F901-3DEF-C36A-02013BF17D19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832EB66B-E546-A273-9FE3-2852E747B5F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F608C9BF-510F-AA0E-31EB-77A023E9CAE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E8D1854D-0B88-BAC2-9FE0-E2C489C1A576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1C26C58B-C59B-D242-77C0-5CE63EADB787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28ECCD76-5788-1748-2188-0236DB4CDC4F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D454EEEF-A2FB-4CA0-2656-0131FC7E724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12678A2E-651D-AD1B-E7B1-A7E3A916C4F2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F2A139D4-C7C9-6721-4F27-21F49B7CFA4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C201E97-CF25-8DFE-0DB2-9402606B935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24066660-83AF-5BA4-2F2D-46EC87BEF38F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4423348D-930E-D738-C810-2FD13B7EA590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38918A36-3B1C-B8F7-65AA-CD58DBCC7768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B57A5DC7-EBC4-82C8-A0A1-C5B92916E0AA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DFF201B2-6258-0857-8E90-D8FC2F05CECF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F160DE8C-97BE-04B0-1DB2-B3EDEDCCD6B7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E7AB833C-C6D5-B3EA-C118-FA41E1A765D9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CAAAF46-AB70-963F-A849-D64207D5985A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1DB1FE2E-85CF-1636-C1CA-50436C45DDE2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930995C5-F5E2-B7A9-9170-06D0DA04287E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C248D829-B662-44D4-A568-CC695CEACF74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68737688-A81B-C5C9-5F57-A66AA4A04530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89DBD948-3809-0A48-774C-5D3DE1CF428E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122806D4-5FF5-6F92-C90F-C4CDCE6E656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DC8161E0-D524-C7EC-50CC-8C77086BDEFE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62109A5A-9A7A-3BCC-E6EF-BB72A4C97B96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3A0A00FB-8A28-DA93-C77E-86FD8BB8B01B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A5CCF15F-8472-3EFC-FDE3-434D9D167CE7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771C6-BA6E-B7C0-734F-E640D2410619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88C00B1-9BEE-47ED-6023-92699CBD8CC2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C615F95E-69AD-E483-0A34-72FFC5CF1A77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C69085BA-9C83-EDE0-B8D2-AC81BA265A2E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0FBDC1B5-9DCA-450E-1663-23B80B9E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CEAD95-666B-A38A-94B8-E951E856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Twin Engine selection justification</a:t>
            </a:r>
            <a:endParaRPr lang="en-GB" sz="2800" b="1" dirty="0"/>
          </a:p>
        </p:txBody>
      </p:sp>
      <p:sp>
        <p:nvSpPr>
          <p:cNvPr id="3" name="Google Shape;359;p4">
            <a:extLst>
              <a:ext uri="{FF2B5EF4-FFF2-40B4-BE49-F238E27FC236}">
                <a16:creationId xmlns:a16="http://schemas.microsoft.com/office/drawing/2014/main" id="{EF80960C-38ED-FDD3-91C9-3A37E093428F}"/>
              </a:ext>
            </a:extLst>
          </p:cNvPr>
          <p:cNvSpPr txBox="1"/>
          <p:nvPr/>
        </p:nvSpPr>
        <p:spPr>
          <a:xfrm>
            <a:off x="385735" y="4701512"/>
            <a:ext cx="83866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having two engines, 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IS GREATLY INCREASED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presence of an extra engine is a life-saver in the most dangerous mission phases.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Google Shape;360;p4">
                <a:extLst>
                  <a:ext uri="{FF2B5EF4-FFF2-40B4-BE49-F238E27FC236}">
                    <a16:creationId xmlns:a16="http://schemas.microsoft.com/office/drawing/2014/main" id="{9F1BF70E-6C31-8C1E-817C-4C79728F3B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9956569"/>
                  </p:ext>
                </p:extLst>
              </p:nvPr>
            </p:nvGraphicFramePr>
            <p:xfrm>
              <a:off x="597562" y="1938047"/>
              <a:ext cx="7962975" cy="2377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6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04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42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Feature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STP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TTP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42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Max Droppable Payload </a:t>
                          </a:r>
                          <a:endParaRPr dirty="0"/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sz="1800" i="1" u="none" strike="noStrike" cap="none" baseline="-25000" dirty="0" err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at 0.365 kg/kW/</a:t>
                          </a:r>
                          <a:r>
                            <a:rPr lang="it-IT" sz="1800" u="none" strike="noStrike" cap="none" dirty="0" err="1"/>
                            <a:t>hr</a:t>
                          </a:r>
                          <a:r>
                            <a:rPr lang="it-IT" sz="1800" u="none" strike="noStrike" cap="none" dirty="0"/>
                            <a:t>)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2 860 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2 200 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42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Required Engine Power</a:t>
                          </a:r>
                          <a:endParaRPr/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(2 000 kg droppable payload + 200 kg firekit) 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smtClean="0">
                                    <a:latin typeface="Cambria Math" panose="02040503050406030204" pitchFamily="18" charset="0"/>
                                  </a:rPr>
                                  <m:t>1 192 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smtClean="0">
                                    <a:latin typeface="Cambria Math" panose="02040503050406030204" pitchFamily="18" charset="0"/>
                                  </a:rPr>
                                  <m:t>kW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767 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kW</m:t>
                                </m:r>
                                <m: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i="0" dirty="0">
                            <a:latin typeface="+mn-lt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on</m:t>
                                </m:r>
                                <m: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err="1">
                                    <a:latin typeface="Cambria Math" panose="02040503050406030204" pitchFamily="18" charset="0"/>
                                  </a:rPr>
                                  <m:t>each</m:t>
                                </m:r>
                                <m:r>
                                  <a:rPr lang="it-IT" sz="1800" i="0" u="none" strike="noStrike" cap="none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>
                                    <a:latin typeface="Cambria Math" panose="02040503050406030204" pitchFamily="18" charset="0"/>
                                  </a:rPr>
                                  <m:t>engine</m:t>
                                </m:r>
                                <m:r>
                                  <a:rPr lang="it-IT" sz="1800" i="0" u="none" strike="noStrike" cap="none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2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:r>
                            <a:rPr lang="it-IT" sz="1800" u="none" strike="noStrike" cap="none" dirty="0" err="1"/>
                            <a:t>Wingspan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smtClean="0">
                                    <a:latin typeface="Cambria Math" panose="02040503050406030204" pitchFamily="18" charset="0"/>
                                  </a:rPr>
                                  <m:t>16.6 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20.0 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sz="1800" i="0" u="none" strike="noStrike" cap="none" dirty="0">
                            <a:latin typeface="+mn-lt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2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Selling cost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0" u="none" strike="noStrike" cap="none" smtClean="0">
                                    <a:latin typeface="Cambria Math" panose="02040503050406030204" pitchFamily="18" charset="0"/>
                                  </a:rPr>
                                  <m:t>€</m:t>
                                </m:r>
                                <m:r>
                                  <a:rPr lang="it-IT" sz="1800" i="1" u="none" strike="noStrike" cap="none" smtClean="0">
                                    <a:latin typeface="Cambria Math" panose="02040503050406030204" pitchFamily="18" charset="0"/>
                                  </a:rPr>
                                  <m:t> 6 000 000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0" u="none" strike="noStrike" cap="none" dirty="0" smtClean="0">
                                    <a:latin typeface="Cambria Math" panose="02040503050406030204" pitchFamily="18" charset="0"/>
                                  </a:rPr>
                                  <m:t>€ </m:t>
                                </m:r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8 000 000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Google Shape;360;p4">
                <a:extLst>
                  <a:ext uri="{FF2B5EF4-FFF2-40B4-BE49-F238E27FC236}">
                    <a16:creationId xmlns:a16="http://schemas.microsoft.com/office/drawing/2014/main" id="{9F1BF70E-6C31-8C1E-817C-4C79728F3B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9956569"/>
                  </p:ext>
                </p:extLst>
              </p:nvPr>
            </p:nvGraphicFramePr>
            <p:xfrm>
              <a:off x="597562" y="1938047"/>
              <a:ext cx="7962975" cy="2377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6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04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Feature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STP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TTP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2"/>
                          <a:stretch>
                            <a:fillRect l="-287" t="-60784" r="-81034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2"/>
                          <a:stretch>
                            <a:fillRect l="-338835" t="-60784" r="-173786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2"/>
                          <a:stretch>
                            <a:fillRect l="-255367" t="-60784" r="-1130" b="-227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Required Engine Power</a:t>
                          </a:r>
                          <a:endParaRPr/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(2 000 kg droppable payload + 200 kg firekit) 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2"/>
                          <a:stretch>
                            <a:fillRect l="-338835" t="-164000" r="-173786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2"/>
                          <a:stretch>
                            <a:fillRect l="-255367" t="-164000" r="-1130" b="-1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:r>
                            <a:rPr lang="it-IT" sz="1800" u="none" strike="noStrike" cap="none" dirty="0" err="1"/>
                            <a:t>Wingspan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2"/>
                          <a:stretch>
                            <a:fillRect l="-338835" t="-455172" r="-17378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2"/>
                          <a:stretch>
                            <a:fillRect l="-255367" t="-455172" r="-1130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Selling cost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2"/>
                          <a:stretch>
                            <a:fillRect l="-338835" t="-555172" r="-17378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2"/>
                          <a:stretch>
                            <a:fillRect l="-255367" t="-555172" r="-11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E5B79EBD-0CD6-A439-7FB1-C246918A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5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75140-A1F0-79DE-D247-88F782B0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5BF201F-30F5-FC0B-9E21-3065ADC7FF8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FB349E0-6843-910E-AAE1-C7EA6A365D84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8026E3E-AB69-AE6B-74D5-03F617DBF5CF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D0ADD6F1-CA9A-0F9B-FCC3-39F489A5961E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4BBEBC09-A171-E245-99B5-7F5059B3386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281F63CC-AF64-EC36-DEE3-1AE655999E8E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3CA3602A-B467-9A8F-998E-011F4E6C10F8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BC19B27-801D-E251-1DD7-3D93F618FCAC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2186D8F-D009-222A-4F5A-339557091C3A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26B0BACA-C815-68BB-BDC7-7370A41542A5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090A969B-D1FC-88AA-1CCD-D8E35EEDD33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7A7738FE-3BF0-B3DB-BC66-A96346357822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18D33BA-D312-F569-A307-23C64DD1B29C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CCE57268-2821-D324-4EAA-2012EFA5E1A3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8FDE25F5-96FC-40C1-8513-94A3C4EF330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AF729B9-710F-3B3B-7EB5-6D53EF236694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6582548A-9228-CAE4-18DF-88957C29D634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A1BE5502-0C16-8446-34FB-6C387B2C40E9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3B0FA4A-E449-8E66-F5EA-07B6D6861ACB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1671AB-8E17-F60F-3785-1E44CFCF1709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F5B3C89D-B5B5-1CDE-2D6F-6CAD42AFAA54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63598CF-5FFD-491F-9EE7-878A20CB31B4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3F1DAF07-B4CB-5B21-2173-725A67541BDA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0725C223-9482-54DF-5524-8145A6FA5EF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F6505C06-E054-C4AE-F4AE-6406325B9D36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B05FEAE5-E465-B314-4659-5C9EA74E3410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B936CE0B-756E-32B7-C748-8A2BA6260285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F50FBD3A-3046-A218-11FD-43538102219E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DA17186D-A41E-F9DE-B274-26C4A79FADBF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A78DAE7D-458B-BD3A-24DD-4BCBEA27DB93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245071C-3896-A095-CC20-6F2D96F58CD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9EFD6C9-F7B5-873A-D845-17142969E127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831EF223-DF59-8AD2-056A-9A7E2C28C7E5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FFF2A096-CC83-DBBE-522C-0FE7E86A970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1E82DCEC-8634-7FD8-2573-A0017CD6FA8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3985A54F-3FE7-1ADC-BFEB-54B9845153C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5D76ABB4-200E-5C80-9872-562CF6D17459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A17E242A-C519-D813-58F5-76767AEA8935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73C90628-C7A5-E80B-2406-07BA2CF61E84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7D2A2E38-410A-8784-2997-F58F9DC8CDA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F97F9042-E8C5-EEF7-E687-B2202041389E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B0E04FDE-F8F7-4B5C-352C-6DB223C3E10A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FFCB49F4-1FA1-376C-D025-C539AD6ED7CA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030FE24D-9129-3C1B-0767-21AE4C789331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3DE218F9-5DEB-F4FD-B3A2-AF919D09102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DB58C266-9888-AC23-BD5C-AA09691D17D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F2A472CF-BB62-A27A-CF6A-08A9214577D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0FA1059-0FD6-7FD2-27BE-B5D0A53DAE9E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3A1DBC69-C295-3B4F-1170-CE1B6DD5E44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DCF9C1D4-E360-2089-FA14-6EE6114633BC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AC258187-FAEA-9745-F348-F408058F561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55CADB8F-8234-3C16-DC3A-AA28F9432700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30192A88-C3A1-AC90-7588-645557CC45F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2B08E49-AD5C-551B-7E0F-F67ED476E3AF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200B7906-8D13-7712-547E-1B6878A75DF3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AC2C29BE-0536-4B86-AC3F-F3B0574AA209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2CFD57B2-4071-C98D-FD07-B05A1615D326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7CE98295-4F27-420E-3AD1-3C767AD7C9A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1AAB95C0-CD87-C6AD-1AA2-5B369A4C6C0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3D7111EE-44F9-617D-4F1F-7E75E9DA4BD4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09D87CB5-7421-14BC-F977-4D14440D9DE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41DE332E-A6AB-2559-EC30-7A0EFD3C8261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AA8AC14F-619D-38E3-FEA6-AC09CD1D496C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E208F75-518F-EDCC-AF09-68DDA90AC3C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2D6CC331-14DF-3AAC-0909-E6FC818C333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5EEFAC73-0B5F-31C9-791F-E5E3933CA08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A5CB3FCB-6852-4E56-C976-1CA34C5305B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B472A9A-7F82-60D7-CD00-3F1F5BB321C5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7874093E-7D63-E304-917A-C7C93472023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D3B449EE-D300-9598-EB46-AB8563D5D4D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FFE6ACD-AFEF-F721-19C0-DFC7D60CB267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CCA2DB91-3282-7B36-C43D-C993EC98EC0E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EE94E75-B285-B3CC-9D10-CCCF0A14D0B8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A73E99F-56DA-F677-69EC-71526DB74E1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535E9BD7-B473-FAFD-33E2-86056AA685E1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66E93721-28DF-8932-8A05-7C2632E7EDE7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DE9A847-06B3-8E2B-5B70-85653E98851D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A33C9059-3F22-2FBC-F908-6D754F4E055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C1A3239-6361-4C9B-0462-14C77E5CCCBB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5177E7A7-2A23-375F-6D82-16590587FA43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7741625B-4E9D-4B85-18A0-230E98008145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667F77C5-B52C-B859-0201-190A091A558C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DEEC4E3C-3F13-AEC6-70F2-63CD3806990D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D3D4A61D-376B-8A3A-6D8A-05EB1133E24B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C4A063A1-5CEA-E34F-35F5-FAF6E1E71CAC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57DF9279-6B40-480C-ED2E-F1313E81DD74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EB4621BE-C70F-46BB-153D-F9FC3CF8DFB8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7211C8FC-6F1C-7B86-4DF0-9733D3E7645C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5DAE2D0C-C6EE-AACA-A788-5A2BF0F6470A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A5ECA89F-4A4A-A550-B34C-B6CF35DA95BC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25B5914D-0B7E-C75F-DA10-E6D90EF67B4E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36161CA5-87F0-3511-F487-A76D741DB4EF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50EBE1CF-4226-0D79-8853-2B4823C04D00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CE8AC20A-3ED0-F52F-EFDE-BD28C0CE2C98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1B604909-4EC4-4AFF-D8F5-A196FA12EF81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55FB1EFB-3FF4-EF47-1EE2-DDB670C608F0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23914F5D-06E7-75A4-AC9E-1D77C5AA6FC0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7914F9A3-166A-2AA7-8222-A75B40B889D1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9C66280B-8786-8650-5C04-40DAF92E3C77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77F3F4B8-DF7A-8034-6268-19F9D6D4263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67BA4B48-BF90-E553-6059-5E72666D8D8A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EB8BC07E-0A98-3403-2BEF-78AA13366E31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C338F0E1-776B-D55B-7294-6EB966AFBF0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EF81BBE-0AB4-07DF-027F-189964ADF68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AC63036B-7EE7-93A7-BA2A-3A220AFDD4D0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AE57192-B3E1-1562-C5FB-4D695FA4DD05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E28D11A6-F69D-8880-0BAA-19414DC73C9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2538745A-3F88-1DF1-FE60-9FD170469F51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83399E02-2775-7CE4-AD12-07F6C9F9C991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3FA2081C-736D-11FD-8BAD-6BD69B817E3C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E5802216-8948-7D26-F00A-A6B3E866FA80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67CB331A-2482-8BB8-095B-E51C78D0FAF6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91172200-5365-2987-48D3-7FBB6B79661F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5B0C5CF-13B2-C132-C8F7-965F72BE5399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42C5E7D7-CAF4-2846-A40F-CB1CDB93C5F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E29EEDCC-3747-A2AB-63BC-09A00086E37F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7C707E0F-DBC5-96FB-6E71-BB5E08FF91B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CB25355D-EEDB-65F7-617B-77B9FD651896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384FF744-AA2D-C996-9644-76AECD2CF28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F301968-8E62-A8B5-B0BD-E71DEA66C75C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9E6B3A4E-F50B-18DB-8403-836FA93734F4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436F4F72-5F2E-9FBA-27E8-C3BAE2DAEEB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A33C5014-D418-7F8D-1E34-E98F99D6FD75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0C384B48-4D59-396E-574E-81819B27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A54792-C89E-BACF-A2F7-5E2181AD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Final TTP results</a:t>
            </a:r>
            <a:endParaRPr lang="en-GB" sz="2800" b="1" dirty="0"/>
          </a:p>
        </p:txBody>
      </p:sp>
      <p:sp>
        <p:nvSpPr>
          <p:cNvPr id="3" name="Google Shape;367;p5">
            <a:extLst>
              <a:ext uri="{FF2B5EF4-FFF2-40B4-BE49-F238E27FC236}">
                <a16:creationId xmlns:a16="http://schemas.microsoft.com/office/drawing/2014/main" id="{3361B776-477A-56C9-F671-8B5AD52FA2D2}"/>
              </a:ext>
            </a:extLst>
          </p:cNvPr>
          <p:cNvSpPr txBox="1"/>
          <p:nvPr/>
        </p:nvSpPr>
        <p:spPr>
          <a:xfrm>
            <a:off x="5236913" y="3616890"/>
            <a:ext cx="3248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Alternate mass estimate results: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Google Shape;368;p5">
                <a:extLst>
                  <a:ext uri="{FF2B5EF4-FFF2-40B4-BE49-F238E27FC236}">
                    <a16:creationId xmlns:a16="http://schemas.microsoft.com/office/drawing/2014/main" id="{574B6AAF-5851-E983-2D20-F767502EA0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2719977"/>
                  </p:ext>
                </p:extLst>
              </p:nvPr>
            </p:nvGraphicFramePr>
            <p:xfrm>
              <a:off x="4743916" y="4073043"/>
              <a:ext cx="4234325" cy="827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83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1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6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85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56916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Alternate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Original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+/- %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sz="1800" i="1" u="none" strike="noStrike" cap="none" baseline="-25000" dirty="0">
                                    <a:latin typeface="Cambria Math" panose="02040503050406030204" pitchFamily="18" charset="0"/>
                                  </a:rPr>
                                  <m:t>𝑀𝑇𝑂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7 891 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7 92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9 Kg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− 0.5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Google Shape;368;p5">
                <a:extLst>
                  <a:ext uri="{FF2B5EF4-FFF2-40B4-BE49-F238E27FC236}">
                    <a16:creationId xmlns:a16="http://schemas.microsoft.com/office/drawing/2014/main" id="{574B6AAF-5851-E983-2D20-F767502EA0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2719977"/>
                  </p:ext>
                </p:extLst>
              </p:nvPr>
            </p:nvGraphicFramePr>
            <p:xfrm>
              <a:off x="4743916" y="4073043"/>
              <a:ext cx="4234325" cy="827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83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1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6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85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56916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Alternate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Original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+/- %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1282" t="-126667" r="-330769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90805" t="-126667" r="-19655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193023" t="-126667" r="-9883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303614" t="-126667" r="-241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0" name="Google Shape;369;p5">
            <a:extLst>
              <a:ext uri="{FF2B5EF4-FFF2-40B4-BE49-F238E27FC236}">
                <a16:creationId xmlns:a16="http://schemas.microsoft.com/office/drawing/2014/main" id="{B722B6CA-6380-268C-A6B7-87BE76A7DCCA}"/>
              </a:ext>
            </a:extLst>
          </p:cNvPr>
          <p:cNvSpPr txBox="1"/>
          <p:nvPr/>
        </p:nvSpPr>
        <p:spPr>
          <a:xfrm>
            <a:off x="1197355" y="3616890"/>
            <a:ext cx="22463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Computed L/D ratios: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1" name="Google Shape;370;p5">
                <a:extLst>
                  <a:ext uri="{FF2B5EF4-FFF2-40B4-BE49-F238E27FC236}">
                    <a16:creationId xmlns:a16="http://schemas.microsoft.com/office/drawing/2014/main" id="{4AE75B58-144D-A35E-7B45-812D23500B5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29439902"/>
                  </p:ext>
                </p:extLst>
              </p:nvPr>
            </p:nvGraphicFramePr>
            <p:xfrm>
              <a:off x="165764" y="4064030"/>
              <a:ext cx="4406225" cy="1854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4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255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7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Phase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L/D initial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L/D final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Cruise to fire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11.4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smtClean="0">
                                    <a:latin typeface="Cambria Math" panose="02040503050406030204" pitchFamily="18" charset="0"/>
                                  </a:rPr>
                                  <m:t>11.3</m:t>
                                </m:r>
                              </m:oMath>
                            </m:oMathPara>
                          </a14:m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Cruise to base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8.4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Loiter before drop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smtClean="0">
                                    <a:latin typeface="Cambria Math" panose="02040503050406030204" pitchFamily="18" charset="0"/>
                                  </a:rPr>
                                  <m:t>17.2</m:t>
                                </m:r>
                              </m:oMath>
                            </m:oMathPara>
                          </a14:m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17.1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Holding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16.5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16.4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1" name="Google Shape;370;p5">
                <a:extLst>
                  <a:ext uri="{FF2B5EF4-FFF2-40B4-BE49-F238E27FC236}">
                    <a16:creationId xmlns:a16="http://schemas.microsoft.com/office/drawing/2014/main" id="{4AE75B58-144D-A35E-7B45-812D23500B5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29439902"/>
                  </p:ext>
                </p:extLst>
              </p:nvPr>
            </p:nvGraphicFramePr>
            <p:xfrm>
              <a:off x="165764" y="4064030"/>
              <a:ext cx="4406225" cy="1854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4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255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7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Phase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L/D initial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L/D final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Cruise to fire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197753" t="-106667" r="-9662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319277" t="-106667" r="-36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Cruise to base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197753" t="-213793" r="-96629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319277" t="-213793" r="-36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Loiter before drop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197753" t="-303333" r="-9662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319277" t="-303333" r="-36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Holding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197753" t="-417241" r="-96629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4"/>
                          <a:stretch>
                            <a:fillRect l="-319277" t="-417241" r="-36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Google Shape;371;p5">
                <a:extLst>
                  <a:ext uri="{FF2B5EF4-FFF2-40B4-BE49-F238E27FC236}">
                    <a16:creationId xmlns:a16="http://schemas.microsoft.com/office/drawing/2014/main" id="{481612DD-3D7E-33CE-9A7B-EB14C40BEE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2151047"/>
                  </p:ext>
                </p:extLst>
              </p:nvPr>
            </p:nvGraphicFramePr>
            <p:xfrm>
              <a:off x="845168" y="1519376"/>
              <a:ext cx="7467750" cy="1854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8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22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269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Performance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Value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 err="1"/>
                            <a:t>Condition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it-IT" sz="1800" i="1" u="none" strike="noStrike" cap="none" baseline="-25000" dirty="0" err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it-IT" sz="1800" b="0" i="1" u="none" strike="noStrike" cap="none" baseline="-2500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800" b="0" i="1" u="none" strike="noStrike" cap="none" baseline="-25000" dirty="0" smtClean="0">
                                    <a:latin typeface="Cambria Math" panose="02040503050406030204" pitchFamily="18" charset="0"/>
                                  </a:rPr>
                                  <m:t>𝑐𝑙𝑒𝑎𝑛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173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km/h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sea level – ISA+20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it-IT" sz="1800" i="1" u="none" strike="noStrike" cap="none" baseline="-25000" dirty="0">
                                    <a:latin typeface="Cambria Math" panose="02040503050406030204" pitchFamily="18" charset="0"/>
                                  </a:rPr>
                                  <m:t>𝑇𝑂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b="1" i="1" u="none" strike="noStrike" cap="none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̴</m:t>
                              </m:r>
                              <m:r>
                                <a:rPr lang="it-IT" sz="1800" b="0" i="1" u="none" strike="noStrike" cap="none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660 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m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:r>
                            <a:rPr lang="it-IT" sz="1800" u="none" strike="noStrike" cap="none" dirty="0" err="1"/>
                            <a:t>sea</a:t>
                          </a:r>
                          <a:r>
                            <a:rPr lang="it-IT" sz="1800" u="none" strike="noStrike" cap="none" dirty="0"/>
                            <a:t> </a:t>
                          </a:r>
                          <a:r>
                            <a:rPr lang="it-IT" sz="1800" u="none" strike="noStrike" cap="none" dirty="0" err="1"/>
                            <a:t>level</a:t>
                          </a:r>
                          <a:r>
                            <a:rPr lang="it-IT" sz="1800" u="none" strike="noStrike" cap="none" dirty="0"/>
                            <a:t> – ISA+20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it-IT" sz="1800" i="1" u="none" strike="noStrike" cap="none" baseline="-25000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11.2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m/</a:t>
                          </a:r>
                          <a:r>
                            <a:rPr lang="it-IT" sz="1800" u="none" strike="noStrike" cap="none" dirty="0" err="1"/>
                            <a:t>s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sea level - ISA+20, Max. F (Maximum ROC) 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it-IT" sz="1800" i="1" u="none" strike="noStrike" cap="none" baseline="-25000" dirty="0">
                                    <a:latin typeface="Cambria Math" panose="02040503050406030204" pitchFamily="18" charset="0"/>
                                  </a:rPr>
                                  <m:t>𝐶𝑅</m:t>
                                </m:r>
                              </m:oMath>
                            </m:oMathPara>
                          </a14:m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800" i="1" u="none" strike="noStrike" cap="none" dirty="0" smtClean="0">
                                  <a:latin typeface="Cambria Math" panose="02040503050406030204" pitchFamily="18" charset="0"/>
                                </a:rPr>
                                <m:t>538</m:t>
                              </m:r>
                            </m:oMath>
                          </a14:m>
                          <a:r>
                            <a:rPr lang="it-IT" sz="1800" u="none" strike="noStrike" cap="none" dirty="0"/>
                            <a:t> km/h (TAS)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3 048 m – ISA+20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Google Shape;371;p5">
                <a:extLst>
                  <a:ext uri="{FF2B5EF4-FFF2-40B4-BE49-F238E27FC236}">
                    <a16:creationId xmlns:a16="http://schemas.microsoft.com/office/drawing/2014/main" id="{481612DD-3D7E-33CE-9A7B-EB14C40BEE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2151047"/>
                  </p:ext>
                </p:extLst>
              </p:nvPr>
            </p:nvGraphicFramePr>
            <p:xfrm>
              <a:off x="845168" y="1519376"/>
              <a:ext cx="7467750" cy="1854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8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22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269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Performance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Value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 err="1"/>
                            <a:t>Condition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33" t="-103333" r="-3925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4615" t="-103333" r="-22937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sea level – ISA+20</a:t>
                          </a:r>
                          <a:endParaRPr sz="1800" u="none" strike="noStrike" cap="none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33" t="-210345" r="-3925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4615" t="-210345" r="-229371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Calibri"/>
                            <a:buNone/>
                          </a:pPr>
                          <a:r>
                            <a:rPr lang="it-IT" sz="1800" u="none" strike="noStrike" cap="none" dirty="0" err="1"/>
                            <a:t>sea</a:t>
                          </a:r>
                          <a:r>
                            <a:rPr lang="it-IT" sz="1800" u="none" strike="noStrike" cap="none" dirty="0"/>
                            <a:t> </a:t>
                          </a:r>
                          <a:r>
                            <a:rPr lang="it-IT" sz="1800" u="none" strike="noStrike" cap="none" dirty="0" err="1"/>
                            <a:t>level</a:t>
                          </a:r>
                          <a:r>
                            <a:rPr lang="it-IT" sz="1800" u="none" strike="noStrike" cap="none" dirty="0"/>
                            <a:t> – ISA+20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5"/>
                          <a:stretch>
                            <a:fillRect l="-833" t="-300000" r="-3925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 anchor="ctr">
                        <a:blipFill>
                          <a:blip r:embed="rId5"/>
                          <a:stretch>
                            <a:fillRect l="-84615" t="-300000" r="-229371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/>
                            <a:t>sea level - ISA+20, Max. F (Maximum ROC) 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33" t="-413793" r="-3925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l="-84615" t="-413793" r="-22937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u="none" strike="noStrike" cap="none" dirty="0"/>
                            <a:t>3 048 m – ISA+20</a:t>
                          </a:r>
                          <a:endParaRPr sz="1800" u="none" strike="noStrike" cap="none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3" name="Picture 6" descr="Call for Papers – CMWRS2022">
            <a:extLst>
              <a:ext uri="{FF2B5EF4-FFF2-40B4-BE49-F238E27FC236}">
                <a16:creationId xmlns:a16="http://schemas.microsoft.com/office/drawing/2014/main" id="{76ECD9EA-2ED7-2206-5A7C-605E88F8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0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A6FD-7787-5697-0CE7-6767007B8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0E085FD-B0F4-3C84-555A-B6E62BF2D86A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0154CDE-B691-1462-5155-76EC22092029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168A8822-A34B-A387-A659-8CFDA7AE6F45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AA78C185-166D-04D0-C2BF-C95436CFE30F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B7D3D4D5-8DC6-0BFC-E356-0F80F2F87EF8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44CB635-3E0A-09F1-04AF-0F76ADDDAFDA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8A029C8-66A1-16CD-A906-D43190E3F158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6BF91F31-D350-8B2C-1AC0-1DE7DDB2626C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E3796D9-CAA3-C9F6-88C5-7C746369773F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D7346CC-96AB-6E55-F552-AED2B4D9A0A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77ECFED4-7842-759E-AACD-10B80468B4ED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9FE427C6-AB58-2588-A550-3806BAB92BEA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0877EB85-E8F0-1D37-5527-EB336DB426C3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6F08C37E-B6B8-D3E9-994A-6A3ACCF8E442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FCCCD872-4133-9553-7B82-3F5DDD489D6F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D9F31152-4A7B-0DC4-0869-AE94E33BCBF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A4D548A9-CA65-4652-ED83-9844D2158193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87CDE176-E853-D092-886B-882952A29046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645FA4FB-ED5C-435C-BADB-D9F5C58F588B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75D5D990-7EAC-185C-0E24-6A39381B750D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E4689978-4551-5F2D-A8EB-2B7D720C7174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32AC41B6-8D0A-85CB-7F4C-192FECC87B24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0C03EFA4-B928-B89F-0864-9C43526666D9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607572EB-F287-2885-5CF0-DC846FD629AD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5B017FCF-1267-8805-44A8-3BA8443639A8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7A0FA59C-FD1A-0DC3-4E89-DF183FCC5CE6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C58C0BB5-C90D-3193-2D12-496B0CA07D10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ABDBF1F7-5218-4012-F0B7-DEE2543E3EA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E9690931-CDB1-63D2-815B-A0AC1D465D12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1E832341-6348-468A-9DDF-60A31CC24D5F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61D8C136-3721-1912-DFF0-1BCE9FFC02EB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F6DDFAD-6835-AC74-92BC-902782095428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28C324F8-6D4F-561D-2E50-912F3D26BFA3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75C7B81E-61A2-E85B-DED8-F7A85EAD5024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51ABAEF9-1B43-1F7E-F824-E13E4EEACE5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2314E751-A86E-0353-0546-673AF9115162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6CCEF5F0-3EB2-FC24-F9CC-C68D8D8B8076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085831EC-ABEC-C9BF-5C56-4282FF9D3132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5E1369AF-75C6-F670-0C71-C436F6D557C4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BF410FBA-F23C-1FA9-8763-8FBB20E6A842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C7939259-02D4-9544-86AA-EB87F41B6337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E60D184D-8419-080B-DEDB-8B347E610F09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E9111110-4A32-CF66-9700-A56451B6D6F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7348ED44-A91F-FC8C-40C1-B17B98DDD97F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43698645-090A-76D7-20F4-B6F2D0C1E7EC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8B5286FD-E276-D7A2-75C6-436AAF59B29A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9FE7EAD2-047F-2DBD-436E-FFA2F7EA2771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338BD0F-3CAA-1594-FC70-5B672288CA57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E04AC97D-0FFC-2434-7BCD-A3B319CBF5C4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2BA859B9-8B73-F613-DC36-CFE7D12CC35C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65E3452-6DDF-C66A-0A29-C25CB2B9FC73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38D818A-266B-EEA6-1B65-6FF8EB09EC21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9EBCC6A6-5961-6801-3FBF-D21E6F4C83ED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D5A72900-2DEC-075B-F279-30BB5BAD979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62E4EA3F-1AEF-3307-1C85-1535CEC1EF1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80E2DDDB-9CA3-66EC-8FDC-2792504B38C7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E0EBBA7F-9937-E00C-EBB8-BF3D890B6097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A059FFE8-CF2A-C19B-9ED2-FDAB4D921F97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6234F6A3-CBC8-E7C5-772F-4828B6DD99FF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B39B1C4-D54E-5ADE-E30B-F3D93E53DBB2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EFBF1380-0D6B-BB8D-8D2F-B75FF08F5245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607C2E5C-275D-9706-3950-F8E70CFEC5E4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E5DF9225-25A4-362E-7984-8DE2B4CB623C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16540C1F-28F3-8010-CC25-9C4B00D8FB1B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55517A93-C803-A6ED-E31C-2D727271F3C3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F621029A-60B0-7188-88D6-3EAF7E62CF51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F7BF7DA3-ECF7-1E75-EEE7-2A7A2DBCBB6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E8179F6E-DBD2-E749-3F9C-C8B659622AC8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8CF9B9CC-BB0C-C3C7-0258-3D3B52B2C39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C23D4CFD-1C79-6228-9F33-782755D3B99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78856DA7-406B-D7E3-56C6-4BB1354EE528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0DD5474F-DEF9-F2A3-156C-0D9C47C62ED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B571400D-9084-C92D-6B74-8D458DE2B61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9A56CAD5-81E3-1B7E-C733-CCABD13E0D2D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9B8070F-F094-4816-7728-5540BA1B0BC9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776CEEB5-D0F8-FE44-2F55-AF205287B530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FD95DA57-51AC-CEA2-AA67-E3DABB67CA6D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90A96DA-6B1B-549C-6A22-2D6F68FCC9C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1A0BBAE5-31C4-C30C-61FA-6657BA0686D2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6AB1688-1979-AB3E-CDB3-A9AA80FD0AFA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9F49D9E1-86AF-5E83-9327-253386F48563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D8BB6ED6-2733-6F49-F8DA-34BE80A25986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57C76C5F-D823-6CAD-07A4-DFB6D34D845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86B6BA13-20D3-FBFA-1FD6-42E479B8453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25A9FB54-10F6-D101-C7A2-BAF2E390B19C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D724DCD0-B09B-7639-3E2A-CBD7987E47DD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8559C743-56D0-BF37-CBBA-84DF87F90B0C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2C078E5C-8D20-6CC7-D742-67291DCAA64C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BD9FC5D9-3E02-C966-620E-91A820899B7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1E6D15A1-87D6-F54A-0D3A-F9556E13DD39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50926D72-6CE6-9472-0C78-71E57B5B5115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20802CAB-76FF-8803-7805-19BC437EB436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EF79C582-AEC0-F4B5-6511-297594F27E5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06750011-8A54-04A9-699B-BA7A92668E9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DCDEDCA0-62BA-8E41-2E82-1EAB4B3CEA5D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1AC98AA9-CD0B-8D8B-D37D-252FADB53CA7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4031D965-343A-F299-589D-C8A5E4422970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BEE969BC-8D98-ED3E-24D3-855B4EFC85CF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EEC1A674-A47B-CEFB-DA5C-4D10501BCCC7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CDC3E4A-9818-D110-0AED-BB94D46A8305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A40AC931-6792-47EF-586C-EEDFD1CF282C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62D9EDFD-0923-D77A-B0AC-4CC1D8EA75B6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21EBE67D-8698-2FB4-7083-A920F4A43816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18B25323-6EDD-50FC-7E51-9BAB31021555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EC8B1F8E-17C8-BF47-1790-993FADBE4868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9A0DBEE2-02EB-4D4E-55B7-252A274462B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753EFFA2-E7FF-C45E-9018-A91CD1F8B9BE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A919D27C-EBFC-0429-262A-ACC43E43101F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84A26609-3E88-2596-5E60-C0AE52F9E7E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8B347CD0-4228-D625-27BE-66B5BBB65187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8649B801-1FC1-4C5E-EDB9-576B8EE4B20D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BBE50B2F-BC0B-2A71-CABC-0E3E61A3D48F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B80BEC0C-DFB6-1922-E3D6-9A4600800C4E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852566A2-04B5-4453-1B83-65E1F4014397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8A2D5AAC-1408-DD07-C996-F8EC5AC5B2A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1265B9E4-20EE-C313-B323-BED1524FDCD9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E63BB09C-AB61-FA43-DD3D-14C2403908D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0458544-78B8-20B6-490F-6C2971D9AE1B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8D2DA0F3-D3C3-B16C-1BB0-2CFED9FC35A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EB484062-BD40-9377-CB33-EA4001C4BB3F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EC0EF7AE-BFAB-3135-B607-2E689F44FD0E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B671972-F0A7-88FC-FE23-81F89C66424D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3056BC5C-1123-9D4B-6F6F-C8D29CBE2729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047E434-F279-28E8-73FE-71ACA9BB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4841B34A-E2B6-DB1C-A470-AE4B4F1ADC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0877" y="150410"/>
                <a:ext cx="8568696" cy="488631"/>
              </a:xfrm>
            </p:spPr>
            <p:txBody>
              <a:bodyPr>
                <a:normAutofit/>
              </a:bodyPr>
              <a:lstStyle/>
              <a:p>
                <a:r>
                  <a:rPr lang="en-GB" sz="2800" b="1" dirty="0">
                    <a:solidFill>
                      <a:schemeClr val="bg1"/>
                    </a:solidFill>
                  </a:rPr>
                  <a:t>Sensitivity: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,</a:t>
                </a:r>
                <a:r>
                  <a:rPr lang="it-IT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4841B34A-E2B6-DB1C-A470-AE4B4F1AD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0877" y="150410"/>
                <a:ext cx="8568696" cy="488631"/>
              </a:xfrm>
              <a:blipFill>
                <a:blip r:embed="rId3"/>
                <a:stretch>
                  <a:fillRect l="-1479" t="-205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B16F860B-8EDE-9C4C-275B-5D9617A3F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7247241"/>
                  </p:ext>
                </p:extLst>
              </p:nvPr>
            </p:nvGraphicFramePr>
            <p:xfrm>
              <a:off x="508122" y="1802780"/>
              <a:ext cx="4287426" cy="1152440"/>
            </p:xfrm>
            <a:graphic>
              <a:graphicData uri="http://schemas.openxmlformats.org/drawingml/2006/table">
                <a:tbl>
                  <a:tblPr/>
                  <a:tblGrid>
                    <a:gridCol w="882853">
                      <a:extLst>
                        <a:ext uri="{9D8B030D-6E8A-4147-A177-3AD203B41FA5}">
                          <a16:colId xmlns:a16="http://schemas.microsoft.com/office/drawing/2014/main" val="3566981421"/>
                        </a:ext>
                      </a:extLst>
                    </a:gridCol>
                    <a:gridCol w="1085942">
                      <a:extLst>
                        <a:ext uri="{9D8B030D-6E8A-4147-A177-3AD203B41FA5}">
                          <a16:colId xmlns:a16="http://schemas.microsoft.com/office/drawing/2014/main" val="4139382146"/>
                        </a:ext>
                      </a:extLst>
                    </a:gridCol>
                    <a:gridCol w="2318631">
                      <a:extLst>
                        <a:ext uri="{9D8B030D-6E8A-4147-A177-3AD203B41FA5}">
                          <a16:colId xmlns:a16="http://schemas.microsoft.com/office/drawing/2014/main" val="3539114060"/>
                        </a:ext>
                      </a:extLst>
                    </a:gridCol>
                  </a:tblGrid>
                  <a:tr h="355374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GF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Unit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9222525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19 900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MTO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Δm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)</a:t>
                          </a:r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53670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19 900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MTO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Δm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)</a:t>
                          </a:r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5469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B16F860B-8EDE-9C4C-275B-5D9617A3F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7247241"/>
                  </p:ext>
                </p:extLst>
              </p:nvPr>
            </p:nvGraphicFramePr>
            <p:xfrm>
              <a:off x="508122" y="1802780"/>
              <a:ext cx="4287426" cy="1152440"/>
            </p:xfrm>
            <a:graphic>
              <a:graphicData uri="http://schemas.openxmlformats.org/drawingml/2006/table">
                <a:tbl>
                  <a:tblPr/>
                  <a:tblGrid>
                    <a:gridCol w="882853">
                      <a:extLst>
                        <a:ext uri="{9D8B030D-6E8A-4147-A177-3AD203B41FA5}">
                          <a16:colId xmlns:a16="http://schemas.microsoft.com/office/drawing/2014/main" val="3566981421"/>
                        </a:ext>
                      </a:extLst>
                    </a:gridCol>
                    <a:gridCol w="1085942">
                      <a:extLst>
                        <a:ext uri="{9D8B030D-6E8A-4147-A177-3AD203B41FA5}">
                          <a16:colId xmlns:a16="http://schemas.microsoft.com/office/drawing/2014/main" val="4139382146"/>
                        </a:ext>
                      </a:extLst>
                    </a:gridCol>
                    <a:gridCol w="2318631">
                      <a:extLst>
                        <a:ext uri="{9D8B030D-6E8A-4147-A177-3AD203B41FA5}">
                          <a16:colId xmlns:a16="http://schemas.microsoft.com/office/drawing/2014/main" val="3539114060"/>
                        </a:ext>
                      </a:extLst>
                    </a:gridCol>
                  </a:tblGrid>
                  <a:tr h="36729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Input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GF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800" b="1" i="0" u="none" strike="noStrike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Unit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9222525"/>
                      </a:ext>
                    </a:extLst>
                  </a:tr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29" t="-96875" r="-385714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3529" t="-96875" r="-217647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46" t="-96875" r="-1093" b="-1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53670"/>
                      </a:ext>
                    </a:extLst>
                  </a:tr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29" t="-203226" r="-385714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3529" t="-203226" r="-217647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46" t="-203226" r="-1093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54690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9" name="Pictur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300DB42-9581-5D58-8554-375DF8758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 bwMode="auto">
          <a:xfrm>
            <a:off x="5300470" y="3728765"/>
            <a:ext cx="3493163" cy="2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860BCC4E-3C59-14CE-2B26-2E9099034F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46795"/>
                  </p:ext>
                </p:extLst>
              </p:nvPr>
            </p:nvGraphicFramePr>
            <p:xfrm>
              <a:off x="557413" y="4479000"/>
              <a:ext cx="4287426" cy="791746"/>
            </p:xfrm>
            <a:graphic>
              <a:graphicData uri="http://schemas.openxmlformats.org/drawingml/2006/table">
                <a:tbl>
                  <a:tblPr/>
                  <a:tblGrid>
                    <a:gridCol w="882853">
                      <a:extLst>
                        <a:ext uri="{9D8B030D-6E8A-4147-A177-3AD203B41FA5}">
                          <a16:colId xmlns:a16="http://schemas.microsoft.com/office/drawing/2014/main" val="1042867284"/>
                        </a:ext>
                      </a:extLst>
                    </a:gridCol>
                    <a:gridCol w="1085942">
                      <a:extLst>
                        <a:ext uri="{9D8B030D-6E8A-4147-A177-3AD203B41FA5}">
                          <a16:colId xmlns:a16="http://schemas.microsoft.com/office/drawing/2014/main" val="2649937585"/>
                        </a:ext>
                      </a:extLst>
                    </a:gridCol>
                    <a:gridCol w="2318631">
                      <a:extLst>
                        <a:ext uri="{9D8B030D-6E8A-4147-A177-3AD203B41FA5}">
                          <a16:colId xmlns:a16="http://schemas.microsoft.com/office/drawing/2014/main" val="2692282123"/>
                        </a:ext>
                      </a:extLst>
                    </a:gridCol>
                  </a:tblGrid>
                  <a:tr h="355374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kg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MTO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84920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kg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MTO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KIT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2588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860BCC4E-3C59-14CE-2B26-2E9099034F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46795"/>
                  </p:ext>
                </p:extLst>
              </p:nvPr>
            </p:nvGraphicFramePr>
            <p:xfrm>
              <a:off x="557413" y="4479000"/>
              <a:ext cx="4287426" cy="791746"/>
            </p:xfrm>
            <a:graphic>
              <a:graphicData uri="http://schemas.openxmlformats.org/drawingml/2006/table">
                <a:tbl>
                  <a:tblPr/>
                  <a:tblGrid>
                    <a:gridCol w="882853">
                      <a:extLst>
                        <a:ext uri="{9D8B030D-6E8A-4147-A177-3AD203B41FA5}">
                          <a16:colId xmlns:a16="http://schemas.microsoft.com/office/drawing/2014/main" val="1042867284"/>
                        </a:ext>
                      </a:extLst>
                    </a:gridCol>
                    <a:gridCol w="1085942">
                      <a:extLst>
                        <a:ext uri="{9D8B030D-6E8A-4147-A177-3AD203B41FA5}">
                          <a16:colId xmlns:a16="http://schemas.microsoft.com/office/drawing/2014/main" val="2649937585"/>
                        </a:ext>
                      </a:extLst>
                    </a:gridCol>
                    <a:gridCol w="2318631">
                      <a:extLst>
                        <a:ext uri="{9D8B030D-6E8A-4147-A177-3AD203B41FA5}">
                          <a16:colId xmlns:a16="http://schemas.microsoft.com/office/drawing/2014/main" val="2692282123"/>
                        </a:ext>
                      </a:extLst>
                    </a:gridCol>
                  </a:tblGrid>
                  <a:tr h="39587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25" r="-385714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95" t="-3125" r="-213953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5246" t="-3125" r="-546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84920"/>
                      </a:ext>
                    </a:extLst>
                  </a:tr>
                  <a:tr h="39587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3125" r="-3857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95" t="-103125" r="-213953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5246" t="-103125" r="-546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2588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1" name="Immagine 13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324439F-110F-1E0D-B50B-B848CED87A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21"/>
          <a:stretch/>
        </p:blipFill>
        <p:spPr>
          <a:xfrm>
            <a:off x="5303797" y="1307682"/>
            <a:ext cx="3262023" cy="2373060"/>
          </a:xfrm>
          <a:prstGeom prst="rect">
            <a:avLst/>
          </a:prstGeom>
        </p:spPr>
      </p:pic>
      <p:pic>
        <p:nvPicPr>
          <p:cNvPr id="132" name="Picture 6" descr="Call for Papers – CMWRS2022">
            <a:extLst>
              <a:ext uri="{FF2B5EF4-FFF2-40B4-BE49-F238E27FC236}">
                <a16:creationId xmlns:a16="http://schemas.microsoft.com/office/drawing/2014/main" id="{BBD6BFC6-E063-5554-C6F6-33AF741D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7" name="Tabella 126">
            <a:extLst>
              <a:ext uri="{FF2B5EF4-FFF2-40B4-BE49-F238E27FC236}">
                <a16:creationId xmlns:a16="http://schemas.microsoft.com/office/drawing/2014/main" id="{46C9E870-60F9-7836-019B-776026075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17835"/>
              </p:ext>
            </p:extLst>
          </p:nvPr>
        </p:nvGraphicFramePr>
        <p:xfrm>
          <a:off x="557413" y="4145103"/>
          <a:ext cx="4287426" cy="367298"/>
        </p:xfrm>
        <a:graphic>
          <a:graphicData uri="http://schemas.openxmlformats.org/drawingml/2006/table">
            <a:tbl>
              <a:tblPr/>
              <a:tblGrid>
                <a:gridCol w="882853">
                  <a:extLst>
                    <a:ext uri="{9D8B030D-6E8A-4147-A177-3AD203B41FA5}">
                      <a16:colId xmlns:a16="http://schemas.microsoft.com/office/drawing/2014/main" val="336584136"/>
                    </a:ext>
                  </a:extLst>
                </a:gridCol>
                <a:gridCol w="1085942">
                  <a:extLst>
                    <a:ext uri="{9D8B030D-6E8A-4147-A177-3AD203B41FA5}">
                      <a16:colId xmlns:a16="http://schemas.microsoft.com/office/drawing/2014/main" val="1225849180"/>
                    </a:ext>
                  </a:extLst>
                </a:gridCol>
                <a:gridCol w="2318631">
                  <a:extLst>
                    <a:ext uri="{9D8B030D-6E8A-4147-A177-3AD203B41FA5}">
                      <a16:colId xmlns:a16="http://schemas.microsoft.com/office/drawing/2014/main" val="2367649490"/>
                    </a:ext>
                  </a:extLst>
                </a:gridCol>
              </a:tblGrid>
              <a:tr h="3553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GF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4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6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0F2C-8D5C-6B62-A39D-6C89DCE0B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593038C-1A8A-DD34-5AE6-5F02A118F961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8E7404B-0BC9-2FA6-AAD1-DB03B53A222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6B1FF89-75FF-323B-9551-AC273E3A7661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99DFDE31-AC1D-E420-C926-B2F5B605D40F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D4E601D9-CFAF-5996-DC1C-52746F6FB0B7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68854428-9A50-7EF6-F9AF-E783FABB2A29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E86B0205-7AEA-9FA0-5FFC-6E83490C6C3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2AD98AB7-CB67-2D36-507A-380F2B1954E3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8C448378-27BE-7127-59FA-E11592AF4F7E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73E03EA2-C831-8BBA-43D0-57F39B57EF7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0D0F9E26-4AF0-2BC0-8E5D-A2875F65A5CA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D9116EE-9A1D-FC15-70D7-03ED010774DA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0EE012B-2187-639D-CE5B-2C69E8D5EE2D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9F17C4F-A2AA-4BF7-A275-0EFC17CAB1D5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05EB63A5-70EA-0C08-BE28-27464819D27F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3105C24E-C726-FBD3-1677-78B9CCE902AA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F042A2DC-ED11-9A7B-2F53-3FB6D80FB15C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43171F3C-8AC9-905A-A4A7-98EA3704F856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7CA5DCAE-46C1-EE89-DB37-ECC4450D3701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BC148366-6712-9E5D-414B-14F6CC42EB01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F545C174-B69B-B2BF-2042-EC647D4FBB71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29D08164-3A0F-BC42-81B7-31CFC9B8139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C7E00A14-7DEE-6226-AEC7-7740AD09D229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F88DB0BE-00A4-BE26-29D9-6DDC88530372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15850D54-770B-E652-8220-7EB2B3CFF820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4744A57-BC85-8AEA-1077-A26CFA9B56A7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38C59D64-EAB7-4BBD-D469-31E2D9E710BD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315342E0-5559-DC10-CBAB-E07D42E1EC23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73F2E053-2B19-E8AA-DF72-F06B81BA80A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A7238A93-E983-180F-731E-418D197A5FC6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E9726526-1714-26DE-E478-7FFDF17CF20A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289CD48-4628-5872-0B16-D6EA2AFDDA7A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1786049-5290-F46D-DE5E-8FF4A2E870C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0CC8ECF8-BB00-C199-515C-194F31EE3640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66227230-6453-0266-03CB-98BA7216527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0B0A24A1-BC85-291C-E11B-C818A6CC15C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E86E4CD3-1F60-68D8-EDA9-8CA17840D95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3450DDA9-4490-835B-3EE7-E93D8151BCF4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62B703B9-B8DF-684C-C454-A2D8F4243AD3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7DC787E5-3140-4B63-4C4E-29EC9663E7CA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B15BF1A7-FBFB-7BB9-05F4-39A26DBB2162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D14960C-0138-5288-BD94-640EC1F9432A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EC99DFBD-AD13-CDD2-94D3-21FD363A6CCA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9AF1CA48-613C-E900-013A-2DD7E4B40A5D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F66357B-C92C-49B6-752A-74A24FA9CF8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0F2D56F9-2265-8BFC-8A6B-9037D19BCF5D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BDB41340-7BD9-C327-5ADF-2A436A28E3D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EA4AE20D-C053-1527-E2D5-57590097D95A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E5246862-93C8-B543-0089-61633728974C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7400CD31-E925-D57D-3304-1F6094BCAC9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E39BCF60-C18C-F93B-DD26-1FFC974993CE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FD215265-AFE6-E708-620A-40BD178F3ADE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7A06D53B-52E3-2D80-DB92-879618BF4DE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710237AA-8A36-DD17-944E-2E357AF733AE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FF1DED00-E05C-8D1A-10E0-91E01CF8619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FCAC0FB-1FA1-E3BA-323E-0FA828534F76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D8EFAFC6-5148-E223-1755-97F254716160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775007C7-D41E-A492-8A66-3408E58181B6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F5757177-345C-0BA0-0D0C-1C0A1777E623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7D440D8C-B1E9-8CF2-FECF-28ADBC2F58DB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C000BA4E-938A-25A2-F059-BF4BCEDB024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DFBFD73A-F140-41F6-32FD-21BEF48CE206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39B9B93C-0816-F182-A9FB-6C41390AEE8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9B264203-27B3-3E40-510C-54644490EBD4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F0BCE1C8-317C-12D8-4057-F21A530BAF4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8BE16559-1C5F-0DD4-C04A-B48B357598F8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78AA1688-74E4-94DC-0FA7-2B4DA3CC925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1B474287-1994-3E80-1767-56A06236539A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D6BFDB0-00E8-7B9D-484A-481CFE7CDA9F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62B15A3C-2D97-AAB5-E058-C28E780F96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4558BF1A-4CC0-D66F-EEF9-A0F4E1FCBE7B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5AFBF78D-2BB5-4A6C-058E-2CEB8413253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1F9EA852-8A12-A119-C975-9933E5376A3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40E47DBD-34F4-0C98-7196-C6D685138421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F2D81B6C-D3DB-0C52-D4DC-7D07779172BB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C9A9642A-7442-45A5-3F10-5D603385D077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3CC6F97B-A866-53B9-454F-F732948AA5EC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79D281C-C0F1-4866-87E5-D79C65A4D89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2483AD8-F82F-F77B-2C35-8B0E7E07966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4AD1E36A-1015-D55F-4E8E-43262418FDA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F3760C3D-0D3D-D879-E014-180E1127AAD1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88D76634-C192-3BCE-C728-C81C51733694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B4DE6ACD-D578-2313-C10E-9AEB408564A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827DDFC5-3DFD-103B-BBAC-B58E5415069B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5A5AAE09-DAA9-270E-C097-D4C77DF0E36F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AC149DDB-762E-E6A1-460F-654A07D1F875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E4254C3F-104A-51B6-FF6E-B8A73931EB80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6D5D2CDC-C7DC-7C9E-F7E9-6A10A11A439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034A93F1-29E0-EBF7-E84B-AFDA4BF5830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A0DD2607-A61F-9702-D6C0-BB06B296C04C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77033620-1D43-58D0-014D-CD093C107812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6B4C5F7-26B4-6C95-E120-FF38BA93FB41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AF021DF2-D33D-597B-0FB5-C40F9B210D1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BF32045B-9715-89DE-3C85-4DB9BFA0E9DC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AB58B1B-BB36-EFC3-8EC8-77D21158C793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41918C6E-7220-880B-D883-0EB0107CDBC8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835645B-A863-7594-2349-84CF97C4B0EE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035FC05F-DF94-01F2-EBB2-16F88E04EFC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20ABE3F7-447D-5AD2-BC22-7B4AD06D1D5C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DB4C5947-C168-469B-9290-F6642EAE829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07BB0378-7CB5-CA60-49B2-94B13831E5B8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9D123A26-E76C-5AF3-1BFE-3AF710D1C89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4601D66F-A155-0D6E-3657-BFAA43C15464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A826978E-0DDB-9D30-91AA-45410E8F5344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009E1074-5F18-18BF-BCA0-7D4331FB88B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FF9BA522-280B-8CE1-33EC-8AF241C24444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AEDC76D3-59A8-129E-1F5D-00D226890AD3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04C3E429-025F-EC83-DE5E-1DF72F332E33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1780633D-2A60-4390-3EB0-CFEA9CBF3F2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39393849-CFC0-AB25-D93D-194097F96F89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5A3E95A8-3E2F-916F-EFD0-BA6FD9518287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699E545-6145-49BE-300E-1A8BB9FD50C3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18C2EFB-137C-3B87-8E43-3BB9E1E1BE3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46B8C50-78E1-F8A0-0EBE-230E842A89E6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416AA8BE-DB0E-D35F-1626-21C88BBFF26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13898B18-F8B2-7EBC-05FE-DC13CC749FE1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FAC2C4B0-4FA3-1DF9-CFA4-19D53C5F926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E98AD8B6-0395-4ED4-0824-694F06865E4D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E1E4AE61-4495-C7D8-744A-DE6BA4142CC0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3959C5E4-3A58-2CF3-FDC4-D3F10C42DBA4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05497BE4-391C-BD0F-945D-83CD6EEE9EAF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24D4D6C-3CC2-1C45-4D51-676C13FA13FE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9B9E2C48-9A06-9E03-D152-BAAD8F7CFB80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CA45FAC2-54E6-3477-C628-8014D403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1">
                <a:extLst>
                  <a:ext uri="{FF2B5EF4-FFF2-40B4-BE49-F238E27FC236}">
                    <a16:creationId xmlns:a16="http://schemas.microsoft.com/office/drawing/2014/main" id="{F450A095-4978-3A36-AB5A-DA4F9C399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1625" y="150813"/>
                <a:ext cx="8492012" cy="4889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GB" sz="3100" b="1" dirty="0">
                    <a:solidFill>
                      <a:schemeClr val="bg1"/>
                    </a:solidFill>
                  </a:rPr>
                  <a:t>Sensitivity: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3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</m:sSub>
                  </m:oMath>
                </a14:m>
                <a:r>
                  <a:rPr lang="en-GB" sz="3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</m:t>
                        </m:r>
                      </m:sub>
                    </m:sSub>
                  </m:oMath>
                </a14:m>
                <a:endParaRPr lang="en-GB" sz="3100" dirty="0"/>
              </a:p>
            </p:txBody>
          </p:sp>
        </mc:Choice>
        <mc:Fallback xmlns="">
          <p:sp>
            <p:nvSpPr>
              <p:cNvPr id="3" name="Titolo 1">
                <a:extLst>
                  <a:ext uri="{FF2B5EF4-FFF2-40B4-BE49-F238E27FC236}">
                    <a16:creationId xmlns:a16="http://schemas.microsoft.com/office/drawing/2014/main" id="{F450A095-4978-3A36-AB5A-DA4F9C399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1625" y="150813"/>
                <a:ext cx="8492012" cy="488950"/>
              </a:xfrm>
              <a:blipFill>
                <a:blip r:embed="rId3"/>
                <a:stretch>
                  <a:fillRect l="-1493" t="-205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Pictur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68FDDD5-84F5-8206-090B-EA6C22DE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3" y="3506681"/>
            <a:ext cx="3272596" cy="25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2" name="Tabella 131">
                <a:extLst>
                  <a:ext uri="{FF2B5EF4-FFF2-40B4-BE49-F238E27FC236}">
                    <a16:creationId xmlns:a16="http://schemas.microsoft.com/office/drawing/2014/main" id="{EE34E5A3-ADE9-F8A2-D1D6-664C248986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70002"/>
                  </p:ext>
                </p:extLst>
              </p:nvPr>
            </p:nvGraphicFramePr>
            <p:xfrm>
              <a:off x="136657" y="1680746"/>
              <a:ext cx="5060808" cy="1570284"/>
            </p:xfrm>
            <a:graphic>
              <a:graphicData uri="http://schemas.openxmlformats.org/drawingml/2006/table">
                <a:tbl>
                  <a:tblPr/>
                  <a:tblGrid>
                    <a:gridCol w="1272385">
                      <a:extLst>
                        <a:ext uri="{9D8B030D-6E8A-4147-A177-3AD203B41FA5}">
                          <a16:colId xmlns:a16="http://schemas.microsoft.com/office/drawing/2014/main" val="2572103950"/>
                        </a:ext>
                      </a:extLst>
                    </a:gridCol>
                    <a:gridCol w="1384560">
                      <a:extLst>
                        <a:ext uri="{9D8B030D-6E8A-4147-A177-3AD203B41FA5}">
                          <a16:colId xmlns:a16="http://schemas.microsoft.com/office/drawing/2014/main" val="402559770"/>
                        </a:ext>
                      </a:extLst>
                    </a:gridCol>
                    <a:gridCol w="2403863">
                      <a:extLst>
                        <a:ext uri="{9D8B030D-6E8A-4147-A177-3AD203B41FA5}">
                          <a16:colId xmlns:a16="http://schemas.microsoft.com/office/drawing/2014/main" val="522963401"/>
                        </a:ext>
                      </a:extLst>
                    </a:gridCol>
                  </a:tblGrid>
                  <a:tr h="355374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cruise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− 858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MTO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)</a:t>
                          </a:r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540211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loiter</a:t>
                          </a:r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− 689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MTO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sSub>
                                <m:sSubPr>
                                  <m:ctrlPr>
                                    <a:rPr lang="it-IT" sz="18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8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)</a:t>
                          </a:r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6983251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oMath>
                            </m:oMathPara>
                          </a14:m>
                          <a:endParaRPr lang="it-IT" sz="180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kg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MTO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km</m:t>
                                </m:r>
                              </m:oMath>
                            </m:oMathPara>
                          </a14:m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EC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811097"/>
                      </a:ext>
                    </a:extLst>
                  </a:tr>
                  <a:tr h="355374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oMath>
                            </m:oMathPara>
                          </a14:m>
                          <a:endParaRPr lang="it-IT" sz="1800" dirty="0">
                            <a:effectLst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kg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t-IT" sz="18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MTO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oMath>
                            </m:oMathPara>
                          </a14:m>
                          <a:endParaRPr lang="it-IT" sz="1800" i="0" dirty="0">
                            <a:effectLst/>
                            <a:latin typeface="+mn-lt"/>
                          </a:endParaRPr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98615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2" name="Tabella 131">
                <a:extLst>
                  <a:ext uri="{FF2B5EF4-FFF2-40B4-BE49-F238E27FC236}">
                    <a16:creationId xmlns:a16="http://schemas.microsoft.com/office/drawing/2014/main" id="{EE34E5A3-ADE9-F8A2-D1D6-664C248986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70002"/>
                  </p:ext>
                </p:extLst>
              </p:nvPr>
            </p:nvGraphicFramePr>
            <p:xfrm>
              <a:off x="136657" y="1680746"/>
              <a:ext cx="5060808" cy="1570284"/>
            </p:xfrm>
            <a:graphic>
              <a:graphicData uri="http://schemas.openxmlformats.org/drawingml/2006/table">
                <a:tbl>
                  <a:tblPr/>
                  <a:tblGrid>
                    <a:gridCol w="1272385">
                      <a:extLst>
                        <a:ext uri="{9D8B030D-6E8A-4147-A177-3AD203B41FA5}">
                          <a16:colId xmlns:a16="http://schemas.microsoft.com/office/drawing/2014/main" val="2572103950"/>
                        </a:ext>
                      </a:extLst>
                    </a:gridCol>
                    <a:gridCol w="1384560">
                      <a:extLst>
                        <a:ext uri="{9D8B030D-6E8A-4147-A177-3AD203B41FA5}">
                          <a16:colId xmlns:a16="http://schemas.microsoft.com/office/drawing/2014/main" val="402559770"/>
                        </a:ext>
                      </a:extLst>
                    </a:gridCol>
                    <a:gridCol w="2403863">
                      <a:extLst>
                        <a:ext uri="{9D8B030D-6E8A-4147-A177-3AD203B41FA5}">
                          <a16:colId xmlns:a16="http://schemas.microsoft.com/office/drawing/2014/main" val="522963401"/>
                        </a:ext>
                      </a:extLst>
                    </a:gridCol>
                  </a:tblGrid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452" r="-297030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2661" t="-6452" r="-175229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0526" t="-6452" r="-526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540211"/>
                      </a:ext>
                    </a:extLst>
                  </a:tr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6452" r="-29703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2661" t="-106452" r="-175229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0526" t="-106452" r="-526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6983251"/>
                      </a:ext>
                    </a:extLst>
                  </a:tr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6452" r="-29703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2661" t="-206452" r="-17522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0526" t="-206452" r="-526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811097"/>
                      </a:ext>
                    </a:extLst>
                  </a:tr>
                  <a:tr h="3925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6452" r="-297030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2661" t="-306452" r="-175229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2977" marR="92977" marT="46489" marB="46489">
                        <a:lnL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697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0526" t="-306452" r="-526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98615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3" name="Immagine 13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A1D6F2E-0450-AD9C-4DD6-409186C471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68" r="6559"/>
          <a:stretch/>
        </p:blipFill>
        <p:spPr>
          <a:xfrm>
            <a:off x="6135792" y="3687250"/>
            <a:ext cx="2949201" cy="2372869"/>
          </a:xfrm>
          <a:prstGeom prst="rect">
            <a:avLst/>
          </a:prstGeom>
        </p:spPr>
      </p:pic>
      <p:pic>
        <p:nvPicPr>
          <p:cNvPr id="134" name="Immagine 13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69172C67-BCF2-3BE3-96D2-C687FB03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73" r="6559"/>
          <a:stretch/>
        </p:blipFill>
        <p:spPr>
          <a:xfrm>
            <a:off x="3250132" y="3687250"/>
            <a:ext cx="2794097" cy="2413657"/>
          </a:xfrm>
          <a:prstGeom prst="rect">
            <a:avLst/>
          </a:prstGeom>
        </p:spPr>
      </p:pic>
      <p:pic>
        <p:nvPicPr>
          <p:cNvPr id="2" name="Picture 6" descr="Call for Papers – CMWRS2022">
            <a:extLst>
              <a:ext uri="{FF2B5EF4-FFF2-40B4-BE49-F238E27FC236}">
                <a16:creationId xmlns:a16="http://schemas.microsoft.com/office/drawing/2014/main" id="{E3CEA688-77CC-3A57-6196-1681B774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7" name="Tabella 126">
            <a:extLst>
              <a:ext uri="{FF2B5EF4-FFF2-40B4-BE49-F238E27FC236}">
                <a16:creationId xmlns:a16="http://schemas.microsoft.com/office/drawing/2014/main" id="{6E0D1005-B37D-15FF-A205-5698D5172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57530"/>
              </p:ext>
            </p:extLst>
          </p:nvPr>
        </p:nvGraphicFramePr>
        <p:xfrm>
          <a:off x="136656" y="1358590"/>
          <a:ext cx="5060803" cy="367298"/>
        </p:xfrm>
        <a:graphic>
          <a:graphicData uri="http://schemas.openxmlformats.org/drawingml/2006/table">
            <a:tbl>
              <a:tblPr/>
              <a:tblGrid>
                <a:gridCol w="1274895">
                  <a:extLst>
                    <a:ext uri="{9D8B030D-6E8A-4147-A177-3AD203B41FA5}">
                      <a16:colId xmlns:a16="http://schemas.microsoft.com/office/drawing/2014/main" val="336584136"/>
                    </a:ext>
                  </a:extLst>
                </a:gridCol>
                <a:gridCol w="1384916">
                  <a:extLst>
                    <a:ext uri="{9D8B030D-6E8A-4147-A177-3AD203B41FA5}">
                      <a16:colId xmlns:a16="http://schemas.microsoft.com/office/drawing/2014/main" val="1225849180"/>
                    </a:ext>
                  </a:extLst>
                </a:gridCol>
                <a:gridCol w="2400992">
                  <a:extLst>
                    <a:ext uri="{9D8B030D-6E8A-4147-A177-3AD203B41FA5}">
                      <a16:colId xmlns:a16="http://schemas.microsoft.com/office/drawing/2014/main" val="2367649490"/>
                    </a:ext>
                  </a:extLst>
                </a:gridCol>
              </a:tblGrid>
              <a:tr h="3553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GF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  <a:endParaRPr lang="it-IT" sz="1800" dirty="0">
                        <a:effectLst/>
                      </a:endParaRPr>
                    </a:p>
                  </a:txBody>
                  <a:tcPr marL="92977" marR="92977" marT="46489" marB="4648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4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032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A757-1519-909A-C1EC-E7B2C7711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C5F5DD-EB08-5AF9-F71F-8CB1F09D4392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4CCCC09-063E-1B6B-5D37-525E8DE7A4F8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13D5D139-23BE-7CD7-8F84-A3955F7205D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62E19281-BB24-071D-2B55-A50377D3EE69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D49F9546-F240-4B7C-409C-89A2513360EE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CCF781E-7916-A066-75B0-DC81424991C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105C0E07-F41D-89F0-EFCB-BEB307FBEB03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7AD18C05-6753-E223-5572-85C1E15BB3C8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B746F129-9410-22CF-719A-974519BE63A8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975EAA9D-9071-C632-5977-3A74DEA4A0B0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9A055FA-245E-F318-2758-C0F3CAE224B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172F3494-FCF3-818D-50FE-F6E2ACD2824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BAC7AB6B-09AE-E4FB-9114-84C78A4066E9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589A3604-3479-043F-F80F-3E9C2434CBB3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F1BAF4FE-7B1A-4441-8D20-C6C3E77A2AB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2B8601B8-5635-0BAA-0A31-F6BE0D7C1A3C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AFAE7479-19EE-3DFC-30E5-AE2962456BB9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A8C1AFFF-BB08-5BCD-D590-98EB3626805C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A5816C6-FB85-9255-C775-E7E6C5E46C07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B6CF3367-607A-8485-263D-5933326A6C65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4C4BF822-8957-0525-F0E7-3BA5444A7164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6212007E-4183-8DC3-9E10-CD76F077C9D0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7FF41CED-AE04-D340-B61E-D47E04A3837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9318624A-7D53-4182-7476-103CB5DB243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E4B9C8EF-821A-2DFF-873F-302C6CAD0619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F936E2FF-BEB7-0191-4C23-C81995168F5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C0403538-3187-A705-9746-9FDD3BFE9E27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6E9F8253-959A-7E6E-B678-7607BB7D195E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11994E9E-ACE0-102D-24BC-565A9D5B5CF8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60AB165-5523-950C-CFFF-272E7D1970C6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E7BE7B67-EC16-113D-4DA0-FD409D49E01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757792FF-7ADE-686D-D69B-BA5708D38405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299E20B0-FC67-D934-E4F5-A1E116205358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952B465F-80C0-982F-FA69-0C15F5BFAE9C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A9820BA-7C6B-460C-7749-345F37D8BB31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011F217B-2621-639D-74C2-5A76E4CF2109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B368F50-6402-3D66-37F5-734E481789F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C8B0F5B6-49AF-67B6-8CC8-39CBDDF131B8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685FC991-5044-4A51-A38F-2672CD5CD39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58CF2963-C16E-215D-8940-87470766728B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D4959D1A-B41F-E13A-E71F-1D84DEA45C5E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EB80A09-6AF7-5E84-F51B-1D6A60FE48B4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B15BEA1-2FF2-1EC3-4609-788E3AFA0F17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2E06598C-0FC2-C36D-9ECC-06230FB55953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243C2A21-80AD-E32C-C48D-DBCE1F04D94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C10BD7AC-31F5-40AB-2F2C-F5E7E37699F4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14D9DF6E-FCFA-CA29-D1F4-55394F531975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030259DD-5B1A-2A7E-422A-824AF7F7FE0E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D8DF1919-0EC8-259B-3359-CE37F1707C86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DFC5CCDC-C8B6-3887-127C-D268870BBFE0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904F3854-3EE5-5B87-E4AB-CDDC70A3F44C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6E2307A-ED2C-D7AF-3CAA-811AAE44C410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20C30511-9F5D-354B-EA53-1174D2DB238A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9C72CF5-BF0B-3F42-DF8A-B42004E485E7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EBD5438F-687A-8557-FB6D-38367E6C4408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44288BF0-6B22-4339-48B7-812F911EF797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E499C7D3-5916-1409-5806-1694FBA6D13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1E8FEE76-A2FE-50AA-EEC4-365A674C9CA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0C4834CA-3F07-C4E9-C2C1-232B2C7CA9C3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93D159C-1B3B-BE29-7FB6-11DBD926C292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C5A32DD0-417D-C326-D517-51B4B5CD027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9CAF4A53-801B-CB02-0F3C-682F3F138EB7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F0B73A11-B3CE-81D6-838A-680E2F94D7A5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3742B18C-148A-309D-AC68-0D3B6DED39A4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31CBEA11-F638-F7D1-12C1-ABF5DEB4CFCF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649627D1-13DB-FAAB-5493-85910B42A256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84E1EC0D-49E3-E58A-3A9B-164440E5D668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CF53FA95-35D4-2945-9970-923F6D33FD92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EF6479BD-4CDC-6744-9086-E5C6BE5595CD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8171C2DB-9F54-AE89-F4D3-024ADF84508B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D1A7CCF6-8188-AEAD-0A05-3D1E5EB6665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2D5BF04E-EA90-7DE2-7443-0B4CD45FDCFA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26300A0A-B009-637E-3230-76248129D20D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CF0551DA-6A89-9ACF-4963-5059A222D59C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3E8B622B-D340-1284-6A0E-4B5425218C54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8901E8D3-432D-24C3-BB4E-CDC4EFDCC8C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8DD7342D-E809-E453-F73F-C20F952210A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4EA9C902-D6C4-F283-0A16-F3E53F018AB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B0398E05-A282-9AF5-566B-4144562396A8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8B7B591A-9820-1266-2280-83D5B1B7DEE8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352BC7B9-CC29-C4B7-5439-7B64DC08BA00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C7FDF296-374E-6DD1-E171-D50D1D8C5E43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344B4976-7B21-D569-1325-33FF42B103E5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1F15E02B-3C4F-BB35-B90F-DB78A48CDDD2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3DB2A814-1088-D1E4-E411-F15972D7AD8E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98B5C3F6-3952-A6A3-CBCF-839936FAE9E7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0E972FEF-740B-9A10-17D6-422BC57ADD8B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BAA43482-342F-9CA4-1777-86A841B98B53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3ABA8BD5-D948-A6A8-85C0-6843C7B3BEFE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FBA3CFDD-FD58-3743-AA92-B9B798067B52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7058EA89-F8F3-9E2F-5DCC-18B4589902D4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1D57B965-EEA3-70D5-052D-74BE29966DD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47087120-DB6D-13BF-B068-A678B7A0C452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E7F5DA90-E16D-FF1D-D047-9D43063D901C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3BBE3D05-DF13-DA41-68E3-32791D008142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70C30EF8-4851-CA10-147C-43AC9A2F9442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D5F61786-97DE-8B5A-3708-D3670FEDB633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EF6319E4-F27E-00A4-F25E-11E120DC2CB5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2E8EBB71-A52B-D801-22EF-932694DBC07D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D0D19033-0ACE-C78C-7A4B-EA71754F3A90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7677A5A-8C02-DE23-E4E4-3344121E50BE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89B0CAE1-BDFD-AD8B-7ABB-46191128BFEE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E15743C6-17E2-9D99-1273-959FAEFABB0E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18C8B33F-1BEF-1BD7-56B4-138377295E25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0E54ADDB-3980-F4F7-4807-80AAC2F89583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5800FEAD-22FF-47DA-BEFD-88A556E03C59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A79C22DC-726D-FD80-D1A9-C4BEA057807E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1D80FEFA-D153-A203-A8D3-346F4ED2A022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A4500467-ABE2-B872-2CE6-FACEB06078DB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1CDA557B-135E-D6E1-821B-89356BE01B2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EF55D6C-FD3E-1D59-B3A4-833166872F7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7C425D51-E48F-FB98-30B5-9F7AA1C4EC64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3CC6D2BE-D064-659D-8B46-99860B99B6A6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A814E6DD-43FD-4258-CA24-289E0C7A9840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2443170E-B8A4-AB66-BC3F-75F3072E8E36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C009546B-BF8E-787C-1D69-AACADFF88975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19FB6B7-FF67-7331-3F93-937EA3DB3A0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2E8C0C7-3766-878F-A9F7-E39BD5BC6542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2A69CCF5-DD64-35C6-7D1C-6AA4CA028709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BA5BC536-4960-CB6C-7972-2E8AD407544F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BB36205C-0B64-CB5D-D47A-9FCF15F1DA2F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D39C59DD-281A-362A-9070-1E293CE63D3A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80B38FFD-9C14-BC8A-680A-8F82F664F383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25C35FE-56BB-30CA-94D1-646336A7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1">
                <a:extLst>
                  <a:ext uri="{FF2B5EF4-FFF2-40B4-BE49-F238E27FC236}">
                    <a16:creationId xmlns:a16="http://schemas.microsoft.com/office/drawing/2014/main" id="{7C14AC93-CB79-F3F3-D444-15DF50FD9E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1625" y="150813"/>
                <a:ext cx="8492012" cy="4889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GB" sz="3100" b="1" dirty="0">
                    <a:solidFill>
                      <a:schemeClr val="bg1"/>
                    </a:solidFill>
                  </a:rPr>
                  <a:t>SMP Sensitivity: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sz="3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</m:sub>
                    </m:sSub>
                  </m:oMath>
                </a14:m>
                <a:r>
                  <a:rPr lang="en-GB" sz="3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3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</m:sSub>
                  </m:oMath>
                </a14:m>
                <a:endParaRPr lang="en-GB" sz="3100" dirty="0"/>
              </a:p>
            </p:txBody>
          </p:sp>
        </mc:Choice>
        <mc:Fallback xmlns="">
          <p:sp>
            <p:nvSpPr>
              <p:cNvPr id="3" name="Titolo 1">
                <a:extLst>
                  <a:ext uri="{FF2B5EF4-FFF2-40B4-BE49-F238E27FC236}">
                    <a16:creationId xmlns:a16="http://schemas.microsoft.com/office/drawing/2014/main" id="{F450A095-4978-3A36-AB5A-DA4F9C399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1625" y="150813"/>
                <a:ext cx="8492012" cy="488950"/>
              </a:xfrm>
              <a:blipFill>
                <a:blip r:embed="rId3"/>
                <a:stretch>
                  <a:fillRect l="-1493" t="-23077" b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217D82-0648-CFF1-A187-CFC786AD3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"/>
          <a:stretch/>
        </p:blipFill>
        <p:spPr bwMode="auto">
          <a:xfrm>
            <a:off x="5049546" y="1406228"/>
            <a:ext cx="27281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201F43C-F2AF-9B5E-DA0E-13C66143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7"/>
          <a:stretch/>
        </p:blipFill>
        <p:spPr bwMode="auto">
          <a:xfrm>
            <a:off x="1439939" y="1406228"/>
            <a:ext cx="27337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49D5207-91EA-8149-A775-506D409A3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5742"/>
          <a:stretch/>
        </p:blipFill>
        <p:spPr bwMode="auto">
          <a:xfrm>
            <a:off x="3174194" y="3599987"/>
            <a:ext cx="2809724" cy="25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Call for Papers – CMWRS2022">
            <a:extLst>
              <a:ext uri="{FF2B5EF4-FFF2-40B4-BE49-F238E27FC236}">
                <a16:creationId xmlns:a16="http://schemas.microsoft.com/office/drawing/2014/main" id="{D8968C03-4F9A-8670-82BF-CB1950E1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9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9999-195C-8949-67EF-66FA325A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448161C-2F63-2CB9-B41A-BDA9B2609E39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F415D15-B6A0-4BF5-C545-835BE4AC3C97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3B0BB315-7A69-2110-3144-64B59A37803B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EAA03F9F-296B-9FB2-CBC1-C3EEEADEFD9E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2BAF2CE6-B60D-BD21-4E9F-76BC614DF232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2DB68B71-D45C-D527-2DD5-EB80607D688B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E6742B55-C44B-E54A-F67E-A2FA348E26C4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21064924-AB4B-3420-5588-68A6C2D8FCF2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4D526D1A-66A0-8432-DDA6-3FA6E061973F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DC253B8F-FC63-40B3-7E20-0B93DF845EEF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F7FEAE3A-75F3-417F-715A-EEE2585BFC7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38156CC6-AAC6-594C-1D61-54B8589AB2A5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328AB766-52CB-6C5E-162A-2CFB78B4EC0A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59CD1CFA-8497-B0F1-E989-FD53816827AE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CD7F1CF4-0644-3288-C781-25255AA3D780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7A35C02-1691-3917-3E39-A8A52ADEB922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27657F08-609A-EBF9-E6B2-794ABDF25BE5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1F187B1-7001-1B3B-3940-4B0D493C9DFB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E66B03A-C729-0B83-B93D-13FE1A336255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403E4492-1E39-3DFC-833E-96AF59684668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AB7B5C0C-65ED-CFC6-05D1-87890264E6EB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9645664F-0105-F9DE-5F9C-4A2EF69E6E24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C7E68318-9BC1-3D84-3943-D4EEEA3BCBA1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DAC2B0EA-0B10-5296-C8B1-947E8157CD0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EE00C128-4416-0037-72E7-8E79E7CDFF46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DB2495F-9E0F-B9A2-AA24-E43427C8DC0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8FA8B921-CA80-603A-CB6A-C1E7B0F5A40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B116790-71A5-1CAD-7DF1-C93E5F62EAE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4CDB83FC-5BB3-BCD9-8EDF-0826D584C04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34221E18-6DBA-CF1F-A421-4B34F00FACC5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C01CB55D-4DF0-8829-84BF-7CD94B72EBA5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C7CB81B8-3ADF-D17B-728A-4F5AB1ED0F56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3FEDBF2F-C1AB-BACD-2D56-9903E4517A8C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60447444-FDD8-897A-8D42-57E7F79281C6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E6226FEA-0D07-00B5-37F4-15093E75153B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2768D797-62EB-608A-83BE-918253DE1840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72438C36-1BBB-AC9F-A971-A2988A10874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6CA5D53D-499B-C6F1-3CA7-84E6CF3F7A11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B9E25EE4-EFEB-FDF6-D83B-988D3BB432D6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01A0351-43BF-C474-4EBE-680326FDF15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1EB7D655-F664-92A8-AD49-5450E10C41A4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FEF769DA-1C7D-6AE5-AF75-0A1457B767A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F2D67996-F07F-3878-DD71-F5DECD36B2E6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FBAA51DA-F2B3-4AA2-247A-C1785973B614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3B8EE67-164A-A342-4689-B1CA5761191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0E6EE133-D5F0-5DB0-B8FA-46416093BF33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86C83442-8739-45E1-18E8-AA3279DFA8F3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9F8A0998-8A0D-3666-5CDA-2BEC18AC40F3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5C2E5C4A-7344-BAC6-C461-E4735F675E73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B9AD6E66-BA81-E17D-D2B6-36A44E707D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BA48D904-F587-89F1-AAAF-BFCCA244F3B2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C15AE19-A853-A863-82C6-3716B2D017A4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6BF1D15F-76D2-C412-AB63-48243B4F3613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01698441-E697-EB91-C6D0-413056FB4A4A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72A96EC0-D16E-28EE-E639-69E95772B47D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00382005-30D5-EC18-3A91-4C500AA74A27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F6D708A0-35EE-D3EF-986E-D7BFFBB44C6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9EE74D89-9093-CBF9-D0E5-E53CFFA4E566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43DA736D-1E32-8B15-ED46-908D94810724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CE564654-3EFB-B960-D0E8-C1EDB92C28F9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100A3189-85E4-FC82-E576-0FEC952E3990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E2744B7B-9072-D964-F1CA-A9254E5575E5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1022632A-043C-F3BD-6712-CDB5B555F6FA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E000BDE9-55A8-3371-7C5A-F40873E1925C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363C1326-E116-4B56-71E1-FC4079333CF3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037665BA-5D94-38B1-F56E-5B2BC8ED73AA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5BBD8471-B6CA-2B8D-B8E6-8BD16E03F03E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203E82A-3FD6-3792-6E50-E43A6D52644B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B83C16B-B2E0-84E4-2085-C00876F0196B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8D2D23C2-289C-C7F1-411E-593837214CD3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7A97BCF1-1DF1-8BBE-9A8E-5797FB62FA75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2354E489-AEA1-A61A-3543-28E26AF9D97F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17BBFA0B-B7D4-1CBD-6AFB-C4B015D81D38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02C2BF05-5C55-3D2F-8083-6B6592F7544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CC1CB3EF-09FC-8538-67F5-2393EF865A10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39EDA55-1BA3-8331-AAC1-94975E34DF03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4200494D-7202-55F4-8460-D46F49D37C38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4FA96838-EE35-FDBB-6E1C-874EE3186534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A83F6BC1-4F4D-E564-1992-8D27BA8BD44B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9CD3E321-8D92-69AB-3688-C701967325B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AF1242E-7B4F-D78D-36CD-BF1CDF5AAA09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9B23A648-C56F-CE60-1013-0E585A336831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380B0D84-3D4B-B293-7984-9F823DDD413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FBC91B7A-764A-DD6E-D4FC-57E4898D76D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EB49C85-40B5-C8BB-37C3-5FB9884B408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11C16B3A-1F11-A9BD-F622-BBCC8A81A4A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D4F8B62D-AE12-8632-80DF-BA2CCA215477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3C5B122F-E583-51DF-148C-31239E5BFCB8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4E627F80-1D5F-44F3-6927-36EDE7330BB1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C3145CA6-6B27-BD68-320A-89ED0F8E1094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D861B75B-12EA-0D6A-7584-028121D42C5D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E2C23DB1-4009-0565-29F8-E83A3172AEBE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5B5A91BB-F167-0D0E-2A47-E8C7C0E5D89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1E3290AD-B036-3A12-CE1A-54C8D85AAE59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CBAED89B-BA2E-8017-4EE1-E2E6D3F6430B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95BB801C-CE74-591A-ED94-5A86B632B91F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8D57D116-909A-3A92-6B22-22E399653C62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58BB8635-1BC5-C67F-F04E-A85F01C38B42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F0D1F80D-A5CA-529C-AFB2-45DDA51BE713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66C453B8-FE36-364A-F4B6-37D57A7FFFC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EA890D97-4966-A937-083A-06AEB69BD801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7758DEEA-C68D-7A90-3D02-712491D659D8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4541B83C-EB15-FD51-B698-8D85C98368A4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4BA7EDBD-9AEF-1CA5-9A2F-13F8A9DCFF8A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ED9A69BC-7A03-CB86-7700-CDE3CABCC220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F8DF07A6-38A2-7715-CA36-8D9990E5614F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5F396B52-3752-65DA-189D-DC08150AE90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DACA7D6F-16DD-8A88-34E6-986D593562E9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94D1E3A-DE72-DE55-8333-1985AFBF20E1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F2099A5B-B608-8350-393C-DCFA570B21C9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C2AB0D7D-9EB3-10A0-4BC4-02439EA50AC7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8902A642-54B9-FCE6-5372-2122DA739FC6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5AA66146-8F80-ED50-3345-E0D6947FB649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64687AE0-43E2-47CA-7294-8ACFF42939C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9842A016-1AD4-C803-22FE-3AF951B381F5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EEC7DF7-860C-EE66-4C82-4CE2DC08F5BC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15D2FF44-096A-B648-6B2D-8FE2CA169310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B56A635-B980-46B9-EE6A-DFB8A2AA7569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728F6801-77AF-A04A-8153-84DC245DEDD8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5643B259-FE70-1AD6-1702-9DD8D1AD8186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3A3DF33C-68F2-9542-257A-A1782659345A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CF3E5E86-A014-044F-FB05-7292BD32A381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75F07632-31D6-7CEB-5B79-2214A85B62F8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2B5A25B7-BA94-5219-EC26-091F8F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0710B-49A8-702A-364B-466F566F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Secondary missions</a:t>
            </a:r>
            <a:endParaRPr lang="en-GB" sz="28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B53E2-59E6-EE3A-85FE-BF9E63E6D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/>
        </p:blipFill>
        <p:spPr bwMode="auto">
          <a:xfrm>
            <a:off x="-12017" y="963308"/>
            <a:ext cx="4704980" cy="24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3E2DDE4-23C4-6A2E-C632-12D68FC8E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1702" y="3448526"/>
            <a:ext cx="5350280" cy="27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DBFA25-C71B-CC2F-32F0-95E099344D01}"/>
              </a:ext>
            </a:extLst>
          </p:cNvPr>
          <p:cNvSpPr txBox="1"/>
          <p:nvPr/>
        </p:nvSpPr>
        <p:spPr>
          <a:xfrm>
            <a:off x="5163689" y="1847864"/>
            <a:ext cx="2106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Surveillance</a:t>
            </a:r>
          </a:p>
          <a:p>
            <a:r>
              <a:rPr lang="en-GB" b="1" dirty="0"/>
              <a:t>Survey and Charting</a:t>
            </a: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F1B5B199-C499-3A43-E851-FFC848FCDA6F}"/>
              </a:ext>
            </a:extLst>
          </p:cNvPr>
          <p:cNvSpPr txBox="1"/>
          <p:nvPr/>
        </p:nvSpPr>
        <p:spPr>
          <a:xfrm>
            <a:off x="1427610" y="4469245"/>
            <a:ext cx="197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Search and Rescue</a:t>
            </a:r>
          </a:p>
        </p:txBody>
      </p:sp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9AB1C5D4-8FA1-10F2-996D-BC1ED6EA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1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6127B-7635-A421-F824-1BEF99AD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5FC9D5E-E8BD-115E-84FD-A6394BF50C1C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8783E77-7203-0D95-05A3-8B14C6E90385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B6B7A58C-3A40-27B9-BC0E-B05F9C08D32B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3091C9D2-EDEF-4D5F-4D0C-76F3B49990F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43257640-72F5-175B-A16D-08470CB7B2FD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A49AE837-36E6-84FD-5080-C72FC605CD13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01ABF6C-04A8-FEFD-180B-4D61C94F27BD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4B0CF9ED-4587-28E1-6298-2A70D5A27D27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26A4C6D7-BE71-5283-F977-15085B95181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BCA85242-4354-2186-9727-47BCED2C0765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FD153EE-5DD7-04D4-07D7-F6FF94F93682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7C261966-02FE-5BA4-4FDA-3E5BCB40114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54754C73-2F2C-F16A-6750-3B3A17475837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ADDD055B-67A6-61EA-D238-DB5436D01FC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25E25C4D-0CE0-CC1F-9183-08752B23283E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697A4040-C882-B219-2C3F-E10A54444B6C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76921872-9B4F-582A-CEC6-4B1300E7A99E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B5604C48-8199-F51E-944A-8C3E4A5EA9F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AD53D513-76B1-9B42-4D8A-B4B06B39D62C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75CBD1EE-F1F7-CBD7-EAE8-A67EFF2FE6F2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78C40B5-C791-7977-4C45-698E7FA8C1EC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C704A7F4-9559-3622-7756-E1B4A935134B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959128FD-58C6-FC78-8C4A-BB2F72A0238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1C770E63-F1DD-20D8-AC09-B727C678FD5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570D6CD0-8F29-139F-CABF-BC16931BC303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DA7AFDDA-42AC-2D61-CDDC-12CBB4F4EA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558FFC8F-D41A-02A2-E52F-295A5E70691B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AD83809-431E-451A-D431-D077EF953611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E846A3EE-CAB3-539E-DF8C-72F45BFE1C46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9F49A98F-7CAE-923F-824C-5198BBE0F07D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92AEA635-98A1-2A7A-E1F5-111A22ACD606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7746648-FC22-30DB-B0D2-71964D0F915A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E2AA885C-2E3B-27D0-B978-352547D2252B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CC4B567B-7389-50FB-4E43-4CCC4436D460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738C3418-A8D6-936B-3990-E35EF86493B2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B7908180-8671-F056-BA6B-42C8ACFD9D60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AFB3BBD-0F7D-E749-1837-0777B098103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97194A8D-61BC-8D86-AFF6-C7FBBC48A332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00A909A1-5A53-E6CD-1643-A387F0F27859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FCB0E24-0F5D-DF74-26CD-3C55BF1F8CF5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F8ECE2A-5CC4-7FD5-ACEA-2570273E5A7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42085C8E-F56B-4572-AEAF-D0DD34BEB690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02249FD0-33D2-1946-CF33-F7E7753A82FB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7AB3154E-9462-2C21-A480-2CCBA8AD257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D8742981-6E15-9951-B98C-3D76928A9299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CC32E023-C402-0855-7499-8D9FD1407BF4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36C40DF9-BDD6-3A73-3BF2-5504BC17E8B8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7A653863-01FE-E61D-A204-0E1AB6AAA54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72AF826E-98EB-560F-A472-5F266D2FD5B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25368A00-107F-CBA2-1455-0D68C553012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FDF25FA5-D67F-7F48-A037-979434DDFF0E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428D4661-E84D-DEC4-ADEE-8826A3515811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E2489C8C-CC3C-4743-144D-D00A450FE266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82B7D023-988B-2B7B-8C3B-6DB4227ABE3E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3592FE95-3BD0-C167-9F45-DF28B58A49F2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B9FCFF31-4356-A30B-A2EF-9EFD438ECC63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370D1C5B-B07C-3AD9-E062-8C8630B4611B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D08E1254-FEBD-AFB1-BCEC-AD7C5420B9D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1116C538-B9AB-DF12-E099-C03C099BA5DF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7715073C-F743-B5E4-88D0-F639456F8A7F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004E73D2-D53A-3346-B3EA-DE017E40F51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95106867-A91F-D6AD-5127-3EB52C1C34A0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5AECD413-2030-3056-9C60-EB78D362C2BC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6DFC032F-CC05-B5FF-3D29-31E3338684EE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10064AC9-E18F-2305-E270-EAB93519BC31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877486A4-147F-85C3-9CB3-A320C8474A5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EE37C91B-E09E-7632-9EF7-59B10797D64E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3F5E7C51-77F5-9FB0-BE04-49D3B020F542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3AF842E-8AAF-F82E-7E71-A367227B9329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2DA6A5D5-9190-3CFE-D92C-870CB9A158E3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51996C66-015A-83C2-1D00-D614B18197F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DD4CF53-D417-500D-8277-D5AB60AC2632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446286E-3F4A-6D08-CB7E-79677107A6EC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52F621CF-BEE8-9F7F-E5C6-2309E2751A8A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207C8DEB-7121-EEE8-1B25-1801EF066212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1227C5E2-BB79-0B6E-BDC4-E55F549096B8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8C678972-FA6E-B395-A08C-28055A69954E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FDF367E3-8863-7648-5A38-EF7BB3D80AD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C70519BA-87C2-42D6-27DE-C1D83CE0C5D3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6533C19C-A8FA-F29D-F8E6-2DADC97DBE8F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653F8952-FB43-43B8-82BF-5E98D611A776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B1B5765F-AE5A-9238-6628-696288912790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CF60E69D-046B-1A27-A6BF-A9B3C981D8A2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9C4E3A0B-E81B-ACFF-CFE3-0ECD083406A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D61C90A1-E1A1-886C-7625-B218CD1A9EEC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B3928F4F-34A9-165E-AC23-87AEDE71E0F5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C2E1DE1-7E10-5DF7-9446-AEEE1732C66C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3A16BD4D-7F13-8D78-429A-334F5CBDDF6C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D0244D93-683D-EAF1-35A5-B4B32C2EF4A5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8A37ECC6-A4F7-4E7F-4822-271EA8387D88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1C6AA196-DBCE-071D-AC9F-AC15647D86AD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0736ECF2-D849-CCB3-D83B-E371E15796DA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8C60B39D-30A8-1D0A-16D5-445A08D9B2DE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788982D2-2EEB-3D43-24C6-43513092F1A3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D019E078-BD1A-4416-11D8-EA00757DADEF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B3B1F3D6-2E74-3FE9-A13E-2926361B717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762A94F2-709A-DA5C-D945-B8A8C625ADF7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B13409E7-AB96-7D3D-F286-A5C2B0C66E69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63BCA6A4-3D47-902D-6CD4-EBC9415348E6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E686B9E-B100-3BCD-E018-0B040832CC71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2FB32AE3-7A64-A7C9-2BBF-9CAE130FB08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FE649068-DD9B-8DD7-5A44-A8BCD71BB420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25C9F8B-5D16-104F-55FC-7B6FB3AA1750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D4D23AC8-C1FE-4A19-F3B6-7F361191AD02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825E0CF3-D1F4-713F-771E-92A467665055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D17263A2-CB3A-6336-583E-FA35A4467ED4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929324C3-A91A-62CE-5405-AFE36B580CAC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964B508E-4E1A-D84F-40A6-5AA97EEADFF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1DF782A-DD7D-34D0-64E3-0446C7358181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664CD7C6-6AE6-6A52-B8D1-55522B685E35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1F5F29B9-2D4A-4CA3-A5DF-7637B49BF8BC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8946A006-50E3-9830-D0DC-3FC1CC0B916D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8BD0CDC4-0AE2-3797-DE03-D156D83DEC0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91E42F84-7356-9FBF-3CBE-AEEE36FEC39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3CAE73F0-40CE-E2A5-FBEC-E6476D402DF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547B097-7D8F-D58E-4135-97FE058777D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1BDFF75-ACED-8EF5-3F9D-6F037AC984C7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1D9585E3-BAE5-D3CC-AAB8-87CB31EA584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72F74BC8-5140-A3EE-3B9F-98594339A339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0D23001B-4992-CB1A-78C2-8A7A0DE31B5E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D178D684-34E8-D167-B814-AC2C310380E2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9CE463B3-D94B-DF0A-6AD7-134F44E736F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C2299DA-9AF5-A12C-67B3-C4E9EF0BD62E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B09A15BF-C23F-A30B-E99D-7A033AF0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95D628-9045-EE17-3C3D-10DA5789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Secondary missions</a:t>
            </a:r>
            <a:endParaRPr lang="en-GB" sz="28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ABE9E0-72CB-3B4B-F0A1-4B0DB176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54" y="2871605"/>
            <a:ext cx="4067871" cy="319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2AB4798C-7913-7C25-D273-F440FDF86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70" b="1589"/>
          <a:stretch/>
        </p:blipFill>
        <p:spPr bwMode="auto">
          <a:xfrm>
            <a:off x="-12019" y="1278082"/>
            <a:ext cx="5784719" cy="30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5872C2-FF91-C805-FB99-3E5E3CD0F895}"/>
              </a:ext>
            </a:extLst>
          </p:cNvPr>
          <p:cNvSpPr txBox="1"/>
          <p:nvPr/>
        </p:nvSpPr>
        <p:spPr>
          <a:xfrm>
            <a:off x="6684582" y="2070577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Cargo</a:t>
            </a:r>
          </a:p>
        </p:txBody>
      </p:sp>
      <p:pic>
        <p:nvPicPr>
          <p:cNvPr id="129" name="Picture 6" descr="Call for Papers – CMWRS2022">
            <a:extLst>
              <a:ext uri="{FF2B5EF4-FFF2-40B4-BE49-F238E27FC236}">
                <a16:creationId xmlns:a16="http://schemas.microsoft.com/office/drawing/2014/main" id="{1978AB41-8A63-05F3-031A-3D3F13D1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4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51DA-3A18-A533-D7E2-86B00C98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73CCBE3-B538-E051-F35F-F26D372DBDE1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8D59B39-C4B0-2937-380C-29E0FEB51B14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A2EA89B-85BE-1884-7BF1-5BE299273EFB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E8AD3C28-0C31-BDDD-49F9-295523D980F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777BC6AE-D862-081E-8E6E-B40D004BC042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2F946B3D-70F4-D356-83DC-C75439A1CCE0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C609D188-7C22-1E59-1FF5-18FBE09CB3EE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AF428E0-755E-3FC4-53CA-E9738C27BFE1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5ED2241F-8E18-0062-89E9-2AEF4AD678B5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AF35324-CA8C-1003-135F-39309EFDA450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145B0320-58D9-7E0F-916C-169CC2CA5FE6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9D3D30AF-F933-AE14-7D38-CC4DD9138F1A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DF9F41E-7A42-7872-28C7-326B01D999B5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CB2D3B5E-7188-CCAF-D9F3-7C64DCCECD8E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6CBE6B82-CD6E-8FD2-5D7A-B2684D80734E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94870F95-4725-DA84-37C2-C934E5FCB917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B5DD7EC5-ACC1-A190-B69D-8141560266C7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75385DAA-0FFE-0B07-0EC3-28DC1F718124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2CB8840-6F6B-E641-E27D-A951589AC84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C07ADB0A-98AA-E7B5-E999-3AA9AAC39541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B6D41C79-2376-971D-CA39-EA87B6A84144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C6C4EFB5-4594-521B-9891-2B5E4446FA61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12729168-C854-4EFE-2C73-83EC620D07B0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7B3C1981-221B-467C-288D-CCE4056F0A2C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1F4C275E-47F4-B8B9-FFDD-1A278F2F3B1E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8608786-D90C-9008-B972-A9A9A5DCC9E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444B50E-A60C-0607-C51D-DC696AAAE912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BF93A98E-C1E4-9689-9A2A-7DA791394D63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600E4FFC-1316-FA29-DA1F-485D5D7CCA64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30F91793-DA15-0F02-D27F-ABE1F66084AB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21EC9443-45B0-CF6C-F612-D41F90DBEBA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4F5F156-C6A5-0496-4F45-067516360940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B4504BD5-CE7D-C903-746E-D4E1DAB6B55F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5F819092-9B95-0FA3-AF95-F57665E145E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CE106CC-9CDE-F6F4-8AE3-EE0B4FB1DD88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3774DC3A-1423-3CFB-440F-5E25E8CF4C9D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78E4E3A7-2315-1872-8DAF-9F9A9E3B629A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A75E5D4-44F0-9245-2B6C-524F37A448E2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C2F43B43-D4D2-547C-40C7-ED84AC7D106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AAD00CB8-383B-BC66-D14C-445B6D93E0E2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32DE1390-7486-5D37-CD27-56CA5852F426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056818CE-5ADE-FB8B-D4D3-52C336F18EB9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FBBAF747-5EAE-59D3-EA28-9E3C47585C8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E2394B4E-4560-75CE-5B54-87DE09730078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C907656D-7745-D5F7-121C-F447274CB84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AF090B5B-46C3-5408-11D5-8681587AEF97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2BC17AEA-B121-D2B0-4026-73A4ED95E77B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B894A35-F320-B791-F754-0D59F808DD5A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F2F18B50-5C71-1BAB-2749-E0F6FA69AA61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2E9C30E2-CA3E-028E-46E0-1ED61CBB836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D0ECDB75-1DA6-D58E-2EDD-6A7F2E13B693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18001F1-69A0-C39C-61DC-1550B3D41679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326084B9-81D3-F2D8-66C7-C0BA5A348530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C4AF7AF-E363-1FE7-9BEB-C175CB6783A2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2635889D-58C9-1766-434A-1F2962646934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60D26FE-B1C7-58FC-7AF1-A9E22BD4E26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16D85C01-C13B-FF6A-D9C0-2F4C82DB1C2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2C439A9-7989-3730-8B77-F2E9A4731BA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64DA2AE5-13A3-D81F-BEA3-D8775637A5AA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F5743042-6DEB-1235-005D-0BFEE704B2B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7883BA6F-37BF-ED2F-520F-2D673DA30903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77266A59-775D-1688-642D-E201774FEA4C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F504D34E-4868-0ECA-E1E6-F075418153E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38FB51E6-A11C-11F6-AA9A-1A9418C8298B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7CE7A1BF-00C0-4195-8ACC-D9D74CA524D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157CA87-5676-F201-301B-FBCC6ACBB1BE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12C4CDE7-1CF6-8F5B-7278-BC2874911B3F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C3C48A6-1244-997E-61AC-8C94C47E5294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DFEC462C-AB61-5F0E-C1D0-416FC9B9D10C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0D769C7D-310E-BBF0-1C92-1C964BF45E29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32511778-B29B-809F-EB18-76108EBDE9C6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459EEE02-FFFB-60E2-9A18-C0D8AC72D511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929B56F2-6C20-6A88-07A7-7C420B23350C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144B039-896D-27A7-8F08-00A658E5BDDD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33F957FE-5A74-7627-1225-D030125D3F0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679C67BC-01B7-279F-6F72-187278BFF385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AF2FC0FA-D245-393E-3A6D-69DE1753204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5D3FA465-3653-C140-F5D4-71B20341ECC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8BA72B5B-A685-CF66-0F61-194A3D874BBD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0B18204F-6ED2-E112-4586-906D0AD1F2F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4AC79631-13B8-B0D9-CCD6-57ED95D9492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69ED6AFE-27CA-6FC3-F2F6-D2908AA7DA3D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361E0C1-A59D-FEBF-3D4B-FE2BAD089190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A4A330BB-AEBE-0274-0CF8-A39DDEF695A7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F115DBEA-AD08-04D8-71C6-27D478622F6B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08249004-B56B-232D-5F48-CB91205276E4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0FFE56CF-1F90-9DDC-4412-3AFFDC195EDF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295AA469-6E69-9924-81CB-937A5DAAFBA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3C0968C0-1626-367D-C929-254D668245AF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D3D5C8BD-3F30-9AD3-ECD3-AB8FFD4DCB6D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7BBA3B2B-B465-BF29-55B0-A659F170B53B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D6F57B63-133C-65FB-D847-55B697903AE4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4139D76D-BB9C-B05D-09B9-24E6D39F628C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579C7A41-30D8-2811-68A3-15D98F03700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4DB231DE-8449-0FF4-F196-644298AC415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C80BDDF7-9582-8284-95A6-6628A5CE8C63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20294FFE-6878-A398-56B4-28D54FAB2B79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581E91E-0A9E-5067-6276-2ECC93E501FD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B82D1381-208C-7815-5BA9-4431F46EE252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44B7B306-B134-69CE-0864-A86DB3050C3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2CF7E82E-18F9-B5EE-22B7-0E79EB493DDF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96592D17-2084-2BD4-C898-58B21BC7C2B7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7F6C4CA3-BD71-364B-FDFE-D0A807233141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7763366A-7F50-197B-6D7D-E7D61619653A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EE0E65FF-0B03-9C7F-2001-C36170E106C5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063C13C4-04A1-2796-D86B-C3474CF111A9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350994C7-DB4D-B8FA-92D4-734AAD35D5B2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DAE20399-6981-2375-1BF6-D00C58C200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0BE43396-7FE5-72FA-CFE1-1CC28FBBE218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02765DAC-C5B6-3986-F5F6-AF917A468E1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EA1D6A21-36E5-2738-818A-4DF2BCD9AA31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123B0FBC-50ED-FC38-2CB5-EB0ECBDD1D9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77E3F0BF-5A2D-8EB8-6B62-C00856047FE4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3C419A71-CB4F-BEA8-4703-2ED1F989BB87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C4130455-1E8E-F6D5-A108-E3A6C1BD0EC9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A192198-5D47-1A95-5499-92DFA804FC10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1B09D34B-5B26-C9AB-8F14-3D219979F3F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8A0903E-E06B-AFD5-6E65-2CACA08B765D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8E54010D-BB20-10A9-8235-57B298FD1F0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927BE071-0571-1FA9-463F-BEC67275312E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43A5052E-42F2-864F-9472-FC7E3D7DB60A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75501FD0-0353-AF34-D3C6-263595827017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B0659FAD-B6CC-0A8D-D01F-CF2937082A21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246012AC-1F6A-6CB1-F872-71ECC677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5C7F64-FB1C-99A9-DC4B-3DE69D5F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Cost analysis: Gudmundsson approach</a:t>
            </a:r>
            <a:endParaRPr lang="en-GB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ADC7E9-211F-7992-14F4-1E101717C6F3}"/>
              </a:ext>
            </a:extLst>
          </p:cNvPr>
          <p:cNvSpPr txBox="1"/>
          <p:nvPr/>
        </p:nvSpPr>
        <p:spPr>
          <a:xfrm>
            <a:off x="212595" y="1436374"/>
            <a:ext cx="27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Eastlake model</a:t>
            </a:r>
            <a:r>
              <a:rPr lang="en-GB" dirty="0"/>
              <a:t>: input data</a:t>
            </a: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F9DB715F-6449-BFE6-4382-A716E44C6BF5}"/>
              </a:ext>
            </a:extLst>
          </p:cNvPr>
          <p:cNvSpPr txBox="1"/>
          <p:nvPr/>
        </p:nvSpPr>
        <p:spPr>
          <a:xfrm>
            <a:off x="212595" y="194835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Economic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01891897-922B-0476-C920-86BC6945E1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115660"/>
                  </p:ext>
                </p:extLst>
              </p:nvPr>
            </p:nvGraphicFramePr>
            <p:xfrm>
              <a:off x="274431" y="2366994"/>
              <a:ext cx="1908763" cy="202044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43691">
                      <a:extLst>
                        <a:ext uri="{9D8B030D-6E8A-4147-A177-3AD203B41FA5}">
                          <a16:colId xmlns:a16="http://schemas.microsoft.com/office/drawing/2014/main" val="88875263"/>
                        </a:ext>
                      </a:extLst>
                    </a:gridCol>
                    <a:gridCol w="1065072">
                      <a:extLst>
                        <a:ext uri="{9D8B030D-6E8A-4147-A177-3AD203B41FA5}">
                          <a16:colId xmlns:a16="http://schemas.microsoft.com/office/drawing/2014/main" val="3306594491"/>
                        </a:ext>
                      </a:extLst>
                    </a:gridCol>
                  </a:tblGrid>
                  <a:tr h="4040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𝐸𝑁𝐺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130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€/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GB" i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077892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𝑇𝐿𝐺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€/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159892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𝑀𝐹𝐺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 €/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2826389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3624324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0110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01891897-922B-0476-C920-86BC6945E1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115660"/>
                  </p:ext>
                </p:extLst>
              </p:nvPr>
            </p:nvGraphicFramePr>
            <p:xfrm>
              <a:off x="274431" y="2366994"/>
              <a:ext cx="1908763" cy="202044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43691">
                      <a:extLst>
                        <a:ext uri="{9D8B030D-6E8A-4147-A177-3AD203B41FA5}">
                          <a16:colId xmlns:a16="http://schemas.microsoft.com/office/drawing/2014/main" val="88875263"/>
                        </a:ext>
                      </a:extLst>
                    </a:gridCol>
                    <a:gridCol w="1065072">
                      <a:extLst>
                        <a:ext uri="{9D8B030D-6E8A-4147-A177-3AD203B41FA5}">
                          <a16:colId xmlns:a16="http://schemas.microsoft.com/office/drawing/2014/main" val="3306594491"/>
                        </a:ext>
                      </a:extLst>
                    </a:gridCol>
                  </a:tblGrid>
                  <a:tr h="4040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3" t="-3125" r="-128358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80952" t="-3125" r="-2381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077892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3" t="-103125" r="-128358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80952" t="-103125" r="-2381" b="-3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159892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3" t="-203125" r="-128358" b="-2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80952" t="-203125" r="-2381" b="-2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826389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3" t="-303125" r="-128358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80952" t="-303125" r="-2381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3624324"/>
                      </a:ext>
                    </a:extLst>
                  </a:tr>
                  <a:tr h="40408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3" t="-403125" r="-12835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80952" t="-403125" r="-2381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10110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1" name="Tabella 130">
                <a:extLst>
                  <a:ext uri="{FF2B5EF4-FFF2-40B4-BE49-F238E27FC236}">
                    <a16:creationId xmlns:a16="http://schemas.microsoft.com/office/drawing/2014/main" id="{BC50FDE9-9AA9-D719-E7C7-64C4E552EE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765771"/>
                  </p:ext>
                </p:extLst>
              </p:nvPr>
            </p:nvGraphicFramePr>
            <p:xfrm>
              <a:off x="2790910" y="2368093"/>
              <a:ext cx="1908763" cy="159364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95255">
                      <a:extLst>
                        <a:ext uri="{9D8B030D-6E8A-4147-A177-3AD203B41FA5}">
                          <a16:colId xmlns:a16="http://schemas.microsoft.com/office/drawing/2014/main" val="88875263"/>
                        </a:ext>
                      </a:extLst>
                    </a:gridCol>
                    <a:gridCol w="1113508">
                      <a:extLst>
                        <a:ext uri="{9D8B030D-6E8A-4147-A177-3AD203B41FA5}">
                          <a16:colId xmlns:a16="http://schemas.microsoft.com/office/drawing/2014/main" val="3306594491"/>
                        </a:ext>
                      </a:extLst>
                    </a:gridCol>
                  </a:tblGrid>
                  <a:tr h="3984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2 983 </m:t>
                              </m:r>
                            </m:oMath>
                          </a14:m>
                          <a:r>
                            <a:rPr lang="en-GB" dirty="0"/>
                            <a:t>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0077892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463</m:t>
                              </m:r>
                            </m:oMath>
                          </a14:m>
                          <a:r>
                            <a:rPr lang="en-GB" dirty="0"/>
                            <a:t> km/h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159892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1 641 </m:t>
                              </m:r>
                            </m:oMath>
                          </a14:m>
                          <a:r>
                            <a:rPr lang="en-GB" dirty="0"/>
                            <a:t>kW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2826389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a14:m>
                          <a:r>
                            <a:rPr lang="en-GB" dirty="0"/>
                            <a:t>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3624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1" name="Tabella 130">
                <a:extLst>
                  <a:ext uri="{FF2B5EF4-FFF2-40B4-BE49-F238E27FC236}">
                    <a16:creationId xmlns:a16="http://schemas.microsoft.com/office/drawing/2014/main" id="{BC50FDE9-9AA9-D719-E7C7-64C4E552EE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765771"/>
                  </p:ext>
                </p:extLst>
              </p:nvPr>
            </p:nvGraphicFramePr>
            <p:xfrm>
              <a:off x="2790910" y="2368093"/>
              <a:ext cx="1908763" cy="159364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95255">
                      <a:extLst>
                        <a:ext uri="{9D8B030D-6E8A-4147-A177-3AD203B41FA5}">
                          <a16:colId xmlns:a16="http://schemas.microsoft.com/office/drawing/2014/main" val="88875263"/>
                        </a:ext>
                      </a:extLst>
                    </a:gridCol>
                    <a:gridCol w="1113508">
                      <a:extLst>
                        <a:ext uri="{9D8B030D-6E8A-4147-A177-3AD203B41FA5}">
                          <a16:colId xmlns:a16="http://schemas.microsoft.com/office/drawing/2014/main" val="3306594491"/>
                        </a:ext>
                      </a:extLst>
                    </a:gridCol>
                  </a:tblGrid>
                  <a:tr h="3984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587" t="-6250" r="-14285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1910" t="-6250" r="-1124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077892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587" t="-109677" r="-142857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1910" t="-109677" r="-1124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159892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587" t="-203125" r="-142857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1910" t="-203125" r="-1124" b="-1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826389"/>
                      </a:ext>
                    </a:extLst>
                  </a:tr>
                  <a:tr h="3984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587" t="-312903" r="-142857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1910" t="-312903" r="-1124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36243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B2643280-2C10-B6F6-1BD1-617D29B14F6D}"/>
              </a:ext>
            </a:extLst>
          </p:cNvPr>
          <p:cNvSpPr txBox="1"/>
          <p:nvPr/>
        </p:nvSpPr>
        <p:spPr>
          <a:xfrm>
            <a:off x="2717113" y="1948355"/>
            <a:ext cx="250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Aircraft key parameters:</a:t>
            </a: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F002A940-A7C8-9AA4-5C1B-41CEFA8BB403}"/>
              </a:ext>
            </a:extLst>
          </p:cNvPr>
          <p:cNvSpPr txBox="1"/>
          <p:nvPr/>
        </p:nvSpPr>
        <p:spPr>
          <a:xfrm>
            <a:off x="212595" y="4538537"/>
            <a:ext cx="2683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Also:</a:t>
            </a:r>
          </a:p>
          <a:p>
            <a:r>
              <a:rPr lang="en-GB" dirty="0"/>
              <a:t>- CPI</a:t>
            </a:r>
          </a:p>
          <a:p>
            <a:r>
              <a:rPr lang="en-GB" dirty="0"/>
              <a:t>- Dollar-to-Euro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7F1C472D-D202-7724-2AF9-B4FF009834AA}"/>
                  </a:ext>
                </a:extLst>
              </p:cNvPr>
              <p:cNvSpPr txBox="1"/>
              <p:nvPr/>
            </p:nvSpPr>
            <p:spPr>
              <a:xfrm>
                <a:off x="5630498" y="1948355"/>
                <a:ext cx="326534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Different factors related to:</a:t>
                </a:r>
              </a:p>
              <a:p>
                <a:r>
                  <a:rPr lang="en-GB" dirty="0"/>
                  <a:t>- Experience effectiveness: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𝐸𝑋𝑃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- Certification: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𝐶𝐸𝑅𝑇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Flaps: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𝐹𝐿𝐴𝑃𝑆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Composite materials: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𝐶𝑂𝑀𝑃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Pressurisation: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𝑃𝑅𝐸𝑆𝑆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assume different values depending on the specific characteristics of the aircraft </a:t>
                </a:r>
              </a:p>
            </p:txBody>
          </p:sp>
        </mc:Choice>
        <mc:Fallback xmlns="">
          <p:sp>
            <p:nvSpPr>
              <p:cNvPr id="135" name="CasellaDiTesto 134">
                <a:extLst>
                  <a:ext uri="{FF2B5EF4-FFF2-40B4-BE49-F238E27FC236}">
                    <a16:creationId xmlns:a16="http://schemas.microsoft.com/office/drawing/2014/main" id="{7F1C472D-D202-7724-2AF9-B4FF00983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498" y="1948355"/>
                <a:ext cx="3265347" cy="2585323"/>
              </a:xfrm>
              <a:prstGeom prst="rect">
                <a:avLst/>
              </a:prstGeom>
              <a:blipFill>
                <a:blip r:embed="rId5"/>
                <a:stretch>
                  <a:fillRect l="-1550" t="-976" b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6" descr="Call for Papers – CMWRS2022">
            <a:extLst>
              <a:ext uri="{FF2B5EF4-FFF2-40B4-BE49-F238E27FC236}">
                <a16:creationId xmlns:a16="http://schemas.microsoft.com/office/drawing/2014/main" id="{86AA911D-EDC2-0E5C-60C4-A55DE52A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3BBB-CA16-EE6E-8C52-6F85A2ED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FECD8CA-4F67-176C-4C78-DFDB16EE24EA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C82E2B3-4D47-C507-D513-D3BF79418E99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1162872-5BBE-CAB8-75B7-A5EAB79BA965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D0FB79F1-08BF-B64E-FC30-4A78388E91B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0A5D2F1A-2CAE-E7BB-8155-B94AA666D24D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963CA86-4AB4-B4E1-BEB3-46E1C8C97195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3284B6E9-0FB4-6153-19E8-53B44A9AAE9A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5D923C1-52F4-9FE3-6B32-2F9A743D066D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E645E759-0E1B-9EBC-C795-EDB0821B7132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B4EDA46B-6D26-2E0D-F371-A9C1463C524C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CE8674F-2DA3-D8DA-4E54-6FD062C2A97A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B415AA5A-5634-AADB-B64C-60D05BD2D782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7767C7B-1BEB-1B3D-6F15-12DF921FEE7A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3029531E-0DF7-7C38-4D34-C8C4FB85A28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E8C5A837-2635-393B-3B15-0292F4123830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EB7B44AA-6550-3881-6B8F-E00C03536453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1823274D-54B4-AB00-496D-03248CDDB01F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B44FE4D1-7D1A-D6A4-1A8D-8A3B2AF90A06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71909E21-CE30-AAC3-686E-95819ACFE224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8036F3D0-84B2-F1A0-41EB-86F077CA7432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6529C319-B16E-CED4-FD98-5DADFA7C07D8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B13B8AFD-7644-FBB8-C0CB-895AB756D38C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C8B063C0-6E42-9C40-CC06-B3CF4086B4EE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8614E16-3AE9-D342-BBA2-8EAB1F5EAD6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69B59940-4113-E84F-8221-52205D30F825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433E3511-AEDF-62A5-7DAB-EB74A26C3BDC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CEDE7C0C-93AA-A3F6-6ABA-D36B5B6D38EA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4DB55053-1E61-055D-6AB7-82B9B0AD630A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63F2AF8-6203-651E-DE25-1EABED3140EE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B4CDEFFD-E809-4F46-6D34-6077DF09607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1782D1E3-350E-9842-700B-2F0C6807EC67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8EAF7FD-AE79-0AD3-451B-C552B4841EFA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2562122E-2B0B-5E08-934A-7CDC970E8773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BF767AC0-27B4-2F9F-E4B3-47E0AFE70D18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016DFA6-5B03-A7A5-1772-584F373F33C2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D959A0EC-9910-569E-4699-F9C87CA321C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BC97DD30-1C52-155A-1601-5228DF2F2A20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3B3A4293-0640-4F5D-FEAB-306456D3A1A5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2E43CE4F-F9D5-DD7E-6F26-08749B0C8937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D00D073A-79C1-C4AD-9D33-010899E48AF5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5B7348E8-317F-6C99-C53D-37E1863511E4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C6B300B-65B9-9D02-DDFA-DB5EA6BA6D62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18CAC78D-5FA9-EC3E-6F02-2D5FFF4BBE00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FC271047-8AA0-133F-A373-10CE65058956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343F7D9C-6817-27A8-EBCF-2D5948E4760C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059E19E3-861E-15C4-5870-2E6931884B5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92176DE2-CFFD-AE6B-0546-1D81AC2C9587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9DF4817D-D976-FE02-45DF-6B7A8D5177A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29EE6695-513B-33C7-2DBF-F03499C7EB2C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5C35453C-8D49-A5CD-0D68-9A9347FB83E2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812EBDD1-5D90-8759-97FE-A2BB1157536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765A1265-4733-465F-B762-19249A97F21F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1BCE9AC6-F539-B654-45FD-EF1F53B17F41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584A3191-E58D-4825-1667-E0630447C14F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250FDE6-EA8A-1614-CA35-8093436AA19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66658982-8AE8-26F9-050E-CC3FA6E075B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8BB03254-8458-AECD-6A5C-5EB5C3EE4398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E6014EA4-BA40-B219-40E8-7E4F12A02CDF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DCBD76E-3DD8-5210-A850-65998C3A34F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1DDD5B38-4B30-B768-9B2B-4D353B98FA65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5EB320F7-41FD-6E6F-8808-475F9BE6DBC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5F24F39D-488D-96B5-D982-584E9F8EA256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F82F0067-0498-26B5-5C62-F49EA420AEAA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664802DF-1949-9798-ADC4-A9C89C3EA79E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30ED8FFE-BF4A-3883-E840-12C8D224921F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4B8057C6-6B19-04F4-BA57-F4918DB13F3F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153D9195-6559-2461-715C-58BD26BAE61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8BC1D4BC-839F-9E26-FEE4-A7FC23EAB159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173E7F39-043C-613F-80DA-E35EDDC234FA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491DF08D-2763-BB45-173D-4042BDE99C44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52B270E9-B66B-E7EB-EE88-5BB371E0259D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700B721-4C01-28CC-2A2C-0B9241F187F2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BD99D37-B4BE-297D-0F13-EE86B07B2D3C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0551E355-5EDA-241F-31F9-D3AC304F02F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79F4D07A-A5F9-BE32-8858-CE6756DF12D6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317E86B4-EAD4-F355-3374-2AE0E225EBF6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59DECF28-9CE0-653A-700B-2E345A7EE8D7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8F7D4A57-9668-D260-9D11-81EC2EA8E24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1E7CD929-5F20-9A19-33A0-6A9F36A8DEA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7EFCEABF-469F-F579-AAA9-F8444AA8379A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A8518FF2-30C0-6A32-0E3A-662AB8BB2590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26FF0D8C-B53D-FEE5-4D2E-F8A3693AA71A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0EE1DC61-F0AE-34C7-EE58-13B477360EF0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34551004-1376-5590-1CC5-7AA738D26F19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3659665C-B5F3-1C5A-49AD-D5A63F7D9D93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7D721625-D258-05AB-9314-DC8C58298BD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BC51019F-0F7A-AE5D-9CB2-44837395D055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762CE3A1-1654-6830-3EF4-859ADE72BEAA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0BA374E9-34FC-E770-C0B3-88F7946F344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AD8B8D89-EBE6-0C6A-79E3-0CD5DF216E24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92778D89-8323-F27F-BE7B-FE997C6C66EF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33371559-FC9D-6C27-BD9C-9059E74741F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B9244A13-0E12-E063-84AD-717BD094F078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EEE4D2A8-CD78-EEFB-6912-EDE8C40A66E4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7C056867-222A-ECA7-5E15-C1F2308B7593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6E34BC76-C62D-458B-C67A-C6793FE3147F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92D94BC7-8307-4498-F4E7-A4BECF8E3207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B8C30CCC-008F-4316-4A53-D9CB41DBA158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00C92BE-5999-83C0-AED3-C82CC2A1FE8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E1A59BF0-F20A-D14F-5E71-0CBE7601515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6CAEEC52-197D-3777-3841-1C16D980A40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BF9C166B-602F-CE0B-4362-5AB6187AEEC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8AF2A481-03CB-63D5-515E-929F727508FC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47CD72B3-8803-A74C-B730-EEF8C96C3326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88C36088-FF66-60B8-8BF2-E414825C5042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F5F5BF6B-1348-9701-ECC1-CD94FD80EDF5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3A56BB38-C3AB-120F-C9DE-DA3C7FC1FCB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EE469714-A182-B723-BF4B-A280781455A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410FCF6-4CDA-8793-A7EF-00A14EF5088B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468F80FB-3965-FBBE-3771-B17C190F400A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4D405324-0C5E-937E-B085-F7D3A1AE779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323E383A-8D11-2088-DD87-444D3EC7126A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A0EF952D-3237-D529-E44D-3077D0A96CF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27259013-06C3-4776-D8E9-4347C4F71007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4F2710DC-3AA1-075A-918D-B296B3A7BF93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4BF1BA44-0176-FDF0-4C0C-FF023C7F6CD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31DCDE8-B825-6303-09EC-801755B43EA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AADB1698-AB5E-10BF-CB7A-5810534F248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025100CE-13A8-8089-8C56-0BB567DD2E6B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31D18A98-8BD6-C1E4-3B35-86F00AA8400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3CB0B72C-7622-C28B-D48F-06768018829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B69C089C-9DDC-0620-041E-A0341FD0C8F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90AE2249-8456-8FFE-7144-498CCE33A1F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2099492F-DF7E-ABAF-CE32-04BA2C61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75279C-9725-F20B-69DE-9D9B95AB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Cost analysis: results</a:t>
            </a:r>
            <a:endParaRPr lang="en-GB" sz="2800" b="1" dirty="0"/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0C1F591-F9E9-E2B1-7BE6-DFB0698BA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t="7100" r="7774" b="4739"/>
          <a:stretch/>
        </p:blipFill>
        <p:spPr>
          <a:xfrm>
            <a:off x="4009516" y="894484"/>
            <a:ext cx="5122466" cy="2717458"/>
          </a:xfrm>
          <a:prstGeom prst="rect">
            <a:avLst/>
          </a:prstGeom>
        </p:spPr>
      </p:pic>
      <p:pic>
        <p:nvPicPr>
          <p:cNvPr id="129" name="Immagine 128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5EBBB65C-B463-89FB-0F8E-7EC94EED1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391" r="8388" b="5480"/>
          <a:stretch/>
        </p:blipFill>
        <p:spPr>
          <a:xfrm>
            <a:off x="-16843" y="3541834"/>
            <a:ext cx="5116492" cy="2789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A188C7C7-AD3F-1EFE-2E33-F269390ED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0500673"/>
                  </p:ext>
                </p:extLst>
              </p:nvPr>
            </p:nvGraphicFramePr>
            <p:xfrm>
              <a:off x="364471" y="1835301"/>
              <a:ext cx="3113474" cy="1480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967">
                      <a:extLst>
                        <a:ext uri="{9D8B030D-6E8A-4147-A177-3AD203B41FA5}">
                          <a16:colId xmlns:a16="http://schemas.microsoft.com/office/drawing/2014/main" val="2963258713"/>
                        </a:ext>
                      </a:extLst>
                    </a:gridCol>
                    <a:gridCol w="1488507">
                      <a:extLst>
                        <a:ext uri="{9D8B030D-6E8A-4147-A177-3AD203B41FA5}">
                          <a16:colId xmlns:a16="http://schemas.microsoft.com/office/drawing/2014/main" val="2360368240"/>
                        </a:ext>
                      </a:extLst>
                    </a:gridCol>
                  </a:tblGrid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929952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Engineering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i="1" dirty="0" smtClean="0">
                                  <a:latin typeface="Cambria Math" panose="02040503050406030204" pitchFamily="18" charset="0"/>
                                </a:rPr>
                                <m:t>536 000 </m:t>
                              </m:r>
                            </m:oMath>
                          </a14:m>
                          <a:r>
                            <a:rPr lang="en-GB" sz="1400" dirty="0"/>
                            <a:t>hr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493736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Tooling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i="1" dirty="0" smtClean="0">
                                  <a:latin typeface="Cambria Math" panose="02040503050406030204" pitchFamily="18" charset="0"/>
                                </a:rPr>
                                <m:t>345 000 </m:t>
                              </m:r>
                            </m:oMath>
                          </a14:m>
                          <a:r>
                            <a:rPr lang="en-GB" sz="1400" dirty="0"/>
                            <a:t>hr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561340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Manufacturing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i="1" dirty="0" smtClean="0">
                                  <a:latin typeface="Cambria Math" panose="02040503050406030204" pitchFamily="18" charset="0"/>
                                </a:rPr>
                                <m:t>1 852 000 </m:t>
                              </m:r>
                            </m:oMath>
                          </a14:m>
                          <a:r>
                            <a:rPr lang="en-GB" sz="1400" dirty="0"/>
                            <a:t>hr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050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0" name="Tabella 129">
                <a:extLst>
                  <a:ext uri="{FF2B5EF4-FFF2-40B4-BE49-F238E27FC236}">
                    <a16:creationId xmlns:a16="http://schemas.microsoft.com/office/drawing/2014/main" id="{A188C7C7-AD3F-1EFE-2E33-F269390ED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0500673"/>
                  </p:ext>
                </p:extLst>
              </p:nvPr>
            </p:nvGraphicFramePr>
            <p:xfrm>
              <a:off x="364471" y="1835301"/>
              <a:ext cx="3113474" cy="1480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967">
                      <a:extLst>
                        <a:ext uri="{9D8B030D-6E8A-4147-A177-3AD203B41FA5}">
                          <a16:colId xmlns:a16="http://schemas.microsoft.com/office/drawing/2014/main" val="2963258713"/>
                        </a:ext>
                      </a:extLst>
                    </a:gridCol>
                    <a:gridCol w="1488507">
                      <a:extLst>
                        <a:ext uri="{9D8B030D-6E8A-4147-A177-3AD203B41FA5}">
                          <a16:colId xmlns:a16="http://schemas.microsoft.com/office/drawing/2014/main" val="2360368240"/>
                        </a:ext>
                      </a:extLst>
                    </a:gridCol>
                  </a:tblGrid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929952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Engineering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9322" t="-106897" r="-1695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93736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Tooling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9322" t="-200000" r="-169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561340"/>
                      </a:ext>
                    </a:extLst>
                  </a:tr>
                  <a:tr h="370216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Manufacturing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9322" t="-310345" r="-169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050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ABBC4089-14E3-820C-542E-C4A2361DB1E7}"/>
              </a:ext>
            </a:extLst>
          </p:cNvPr>
          <p:cNvSpPr txBox="1"/>
          <p:nvPr/>
        </p:nvSpPr>
        <p:spPr>
          <a:xfrm>
            <a:off x="288533" y="1397450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Google Shape;97;p2">
                <a:extLst>
                  <a:ext uri="{FF2B5EF4-FFF2-40B4-BE49-F238E27FC236}">
                    <a16:creationId xmlns:a16="http://schemas.microsoft.com/office/drawing/2014/main" id="{D8DC143B-DA85-E40B-A3AE-BCB6BD997A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0699427"/>
                  </p:ext>
                </p:extLst>
              </p:nvPr>
            </p:nvGraphicFramePr>
            <p:xfrm>
              <a:off x="5300470" y="3671140"/>
              <a:ext cx="3424502" cy="2288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0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36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73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Category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COST (per </a:t>
                          </a:r>
                          <a:r>
                            <a:rPr lang="it-IT" sz="1200" dirty="0" err="1"/>
                            <a:t>unit</a:t>
                          </a:r>
                          <a:r>
                            <a:rPr lang="it-IT" sz="1200" dirty="0"/>
                            <a:t>)</a:t>
                          </a:r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73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Engineering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i="1" dirty="0" smtClean="0">
                                  <a:latin typeface="Cambria Math" panose="02040503050406030204" pitchFamily="18" charset="0"/>
                                </a:rPr>
                                <m:t>1 296 000 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Tooling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i="1" dirty="0" smtClean="0">
                                  <a:latin typeface="Cambria Math" panose="02040503050406030204" pitchFamily="18" charset="0"/>
                                </a:rPr>
                                <m:t>578 000 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73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Manufacturing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i="1" dirty="0" smtClean="0">
                                  <a:latin typeface="Cambria Math" panose="02040503050406030204" pitchFamily="18" charset="0"/>
                                </a:rPr>
                                <m:t>2 755 000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9888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Development + Flight test + quality control + materials + avionics + landing gear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i="1" dirty="0" smtClean="0">
                                  <a:latin typeface="Cambria Math" panose="02040503050406030204" pitchFamily="18" charset="0"/>
                                </a:rPr>
                                <m:t>605 000 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702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Engine + Propeller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i="1" dirty="0" smtClean="0">
                                  <a:latin typeface="Cambria Math" panose="02040503050406030204" pitchFamily="18" charset="0"/>
                                </a:rPr>
                                <m:t>1 090 000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73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/>
                            <a:t>TOTAL COST PER UNIT</a:t>
                          </a:r>
                          <a:endParaRPr sz="12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/>
                            <a:t>€ </a:t>
                          </a:r>
                          <a14:m>
                            <m:oMath xmlns:m="http://schemas.openxmlformats.org/officeDocument/2006/math"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𝟓𝟓𝟖</m:t>
                              </m:r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oMath>
                          </a14:m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Google Shape;97;p2">
                <a:extLst>
                  <a:ext uri="{FF2B5EF4-FFF2-40B4-BE49-F238E27FC236}">
                    <a16:creationId xmlns:a16="http://schemas.microsoft.com/office/drawing/2014/main" id="{D8DC143B-DA85-E40B-A3AE-BCB6BD997A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0699427"/>
                  </p:ext>
                </p:extLst>
              </p:nvPr>
            </p:nvGraphicFramePr>
            <p:xfrm>
              <a:off x="5300470" y="3671140"/>
              <a:ext cx="3424502" cy="2288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0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36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3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Category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dirty="0"/>
                            <a:t>COST (per </a:t>
                          </a:r>
                          <a:r>
                            <a:rPr lang="it-IT" sz="1200" dirty="0" err="1"/>
                            <a:t>unit</a:t>
                          </a:r>
                          <a:r>
                            <a:rPr lang="it-IT" sz="1200" dirty="0"/>
                            <a:t>)</a:t>
                          </a:r>
                          <a:endParaRPr sz="12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3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Engineering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109524" r="-1961" b="-6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3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Tooling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200000" r="-1961" b="-5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3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Manufacturing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300000" r="-1961" b="-4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Development + Flight test + quality control + materials + avionics + landing gear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176000" r="-1961" b="-9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702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/>
                            <a:t>Engine + Propeller</a:t>
                          </a:r>
                          <a:endParaRPr sz="120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627273" r="-1961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3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/>
                            <a:t>TOTAL COST PER UNIT</a:t>
                          </a:r>
                          <a:endParaRPr sz="12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50" marR="91450" marT="45725" marB="45725">
                        <a:blipFill>
                          <a:blip r:embed="rId6"/>
                          <a:stretch>
                            <a:fillRect l="-166667" t="-727273" r="-1961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3" name="Picture 6" descr="Call for Papers – CMWRS2022">
            <a:extLst>
              <a:ext uri="{FF2B5EF4-FFF2-40B4-BE49-F238E27FC236}">
                <a16:creationId xmlns:a16="http://schemas.microsoft.com/office/drawing/2014/main" id="{8FCAB5B4-8192-31A3-99E8-D6E9E347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100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AC59-37CD-63CC-8A23-7B958790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551526-B167-5241-6105-F323630A7AF9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2F7A2-4C44-D1A3-F21B-714F96C7BBB3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847CB2A3-D719-5DF7-3E92-1190D8624578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BFFCAA0E-DE02-ABCC-67D9-158E41BD75D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A1C7C631-DB79-E07A-DFFE-0F1156A67312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F906832B-C2EF-99F6-B8EB-E6D9D7EA5D6B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424E4884-0A5F-BF74-E1FF-63C4B51C1A53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49111BFA-5191-0500-C593-BC12E870E99F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BA847236-EDB5-BF07-4F9E-C2502A36B42F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1D916DD5-C91B-3B51-7A49-2387A7F6E00B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F7EDF327-2B65-FFC2-5080-2AD9CF8C2DD2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B7022241-A10F-1FFA-0FCD-9292DD12E797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7C7134DB-559D-CE6F-5362-0465C998485D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121F69AE-6B5F-D6FA-9B85-21952448214C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9E6BC9B2-4D0B-690E-03DE-3978D62A345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24BC36FF-C47D-154F-A078-F0BD527AC659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7DB1AC17-CD98-FD53-4BDD-91BFA4BDBEAC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0ADC7EAE-FAC3-6428-9293-8E4C3204143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27B10C5-D167-7F16-C378-ED07B72280D3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37A83E58-ED34-1D3E-7C2D-E6026B44C2C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85626A4-48C3-B5D0-D29C-AEB562550011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96FDF4AF-35BB-CA7D-20C2-CE562ABF21A8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2DFD4F5F-D368-A804-7A7D-68048C9F06B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B8FA2289-A76E-321C-AD06-DF54B5E2223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14F707F6-3F12-E684-BB68-DB2AFA628FAD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1EC66135-0F8C-2213-2850-E9E96905E07E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E433D1B6-4143-80B5-A0FF-EFE56207F927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BF083836-068D-6A33-26FD-CABC670FCE48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EECE8129-1D71-DEEB-CE08-E89AD9B9F308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3AAB1B01-CEE0-F9F6-766F-BDB83C1B88E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FC5EE352-13FE-87FB-FEC2-B4D9CD347042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C8B11369-F24B-5F8F-EE30-C418585C052A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FCA699A6-4F58-AAF2-618E-1D6D6C27E107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3DB0448C-5EC6-CB42-F370-2C7EB426089F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D9BCB907-BCE5-064E-2767-251490045C0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5F358F2B-B517-B819-B58E-F4913E96F29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5D599F47-FEBD-D750-F81D-CD9E7D457571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FD841401-8B5D-BD92-5840-42276F229373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8C02C367-B6C2-ECBB-3116-650295331AFF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AA4F8F4F-52EF-930C-D520-95B555BD7DA0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E30B6FAF-F084-EFA2-86A2-FC98F95E708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DB550D9B-2E24-FDFA-5697-8F72980A848F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BB9A3B94-CF19-EC47-79F2-F1062A64468A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C08636F7-4633-0968-50A9-0720F07E63A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CE8F5BEF-4589-9AB5-2343-30FA90B71E5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671DCF52-1C9D-AF92-20E5-98FE16221908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135469D2-A9B9-7086-4877-6EBD6030610B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99F91F5-D378-0A72-D83B-7C544DF8CA77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DBBAA713-926F-B4B8-268E-4CBAE5A0510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46D4C1C0-771B-D921-7898-4010A97AB40D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C00B96CD-A0CB-D4AB-0494-E57049873D1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B414E6B1-A2A2-8920-30C9-B6CAFA47EDFB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1B90616E-EEE6-2038-F63D-C90633424377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FB0C6F52-4240-CE34-7D10-A9C8839497D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E15D6342-0A3D-05F7-A44F-259B4DDF604F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A11148FA-BD4B-C0B1-A62C-642DA3563019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34FD354C-59D3-7F37-AD09-91CED6E0468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4AE22C42-287C-2E27-BED7-12DF742FE847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8AFDC119-ADF9-9180-7FD9-B38AC4D7CEA7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6B3FAF4F-6EFA-579A-D1C2-20ADDAC0583A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40A5B35-9194-EB2C-0236-8B12847F385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A437645A-8C99-A65B-9CC0-46A85B6C99DC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DB75584B-10FC-F317-42F1-A25288094FF2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EAF575D0-18F5-E365-3035-24FAB1A90C66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98FD9309-70D3-A1BA-49B4-C65866E95A76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E867C4D2-826D-59C0-6B9B-45D1D53EBFEE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98412737-408B-228F-E2A9-3DE0415F4B3E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016032F0-3143-9599-E5DE-BAADD2689E02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5F8F0FDB-0180-472D-2A6F-82B1502389A9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7B84318E-BA3B-2F5D-8F57-5618AAE4317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5F47DCB2-16F6-C9A1-96ED-7430F7BF4668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EF531CFF-0175-D3D3-B9F4-A80711FB2581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616F12C7-942C-8773-8527-9273C420293F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C2B0364C-2E05-3B02-3B65-7C0DA4D531F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A7C073D-5B85-3B6C-57EC-0BB6C58910C7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6BD148A1-F1EE-9A2F-C261-FC285F0F2024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53C4DCA4-4E33-0B63-72E4-6A9FD2BC369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5800C33-6DEF-6EA7-F032-9FCEFB0D522E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C45D8FFB-76E4-055F-85AE-FD6E43BA6862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6073F946-38CF-C039-B015-E4EFDCF833FB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CD22830-1B5A-B356-9B90-CD381A7372D7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682B8817-9A83-A9C1-609A-884BF853D34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F3A1A910-8B31-B627-AE94-9A3069176723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74BAEB11-4B54-A985-24B2-7DFDA8789D35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480F7206-9381-FE29-9B38-E71EFB93AC97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3AB834B4-5D0E-DB50-1BAC-424AE65D65F2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2B4A0379-DA61-B2A0-CE4A-482FE656158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7E9A8FF7-2263-26A0-6CC5-1212AA8B622D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3B9ADFCE-1B5A-7363-17DC-5B8837D6C620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9EE345A3-B503-2F4B-1DBB-AC3EF92E0A39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03E3A9DA-8022-4B19-2E7F-6BAC365ADD6D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C2F2BE31-D00F-4439-C43B-5783279FE404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593C4E99-61BB-02A8-8A50-591F414D4FA1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2DB2773B-F0B6-4E0D-63FE-0196DA8B41CA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64F89A8B-3CD8-E945-E471-C349D95C5891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B9EE167-1AD9-B2EA-41E2-655A9C9C4A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555ED4D-7270-CCFB-6E7C-62888F743669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6DEC12C3-F1A1-3273-EF9E-8B613E7CDBD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E6FA5169-4747-84E0-80CD-15F1988CEA6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5C78CB2-5B68-6D52-DECA-C93F0657FE0C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3F991109-950C-4649-BCF3-54B035AB2455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9E2E48B4-B86E-CFC3-F2AB-F2C61EAFD764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0C2B8227-9A18-EEA8-CA36-3D6E756ECE83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EE6AFDC4-B3C9-14B7-F67E-782C95914EBD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4F11B1EF-400D-2370-71EE-C5B199F51A4D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66AF961-87D4-7AC1-DFA1-F3B57DEDFB6C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C0807B3F-6188-D095-A00A-87C576CBE21B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16DF6B05-1FEF-73CA-9C69-7488CFE0AF7D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C2D133A-FAFA-B4D6-2457-D38564BB3F4B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9FE8E2A-4535-50AB-45E9-3D963494559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91B42E14-F79F-7739-0F1E-2D598ED89453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0E90E3B5-2FCC-4F20-693E-9775B5B19CA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1A8344BC-071C-47B7-93C4-D44A055EC556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C2AE5A9E-4EA0-7EBD-A84B-F548D8FDAC56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CCEFEBBA-FBF8-E4E8-3ECB-1280FA7A3A58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B5B8BD87-9D26-8C0E-49C2-05CFD5F0218F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69CF1C3C-10EA-F1F9-3108-ED1C0075B3D4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C0D38831-9CAA-095B-158A-2971EA40328F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E91C440E-190C-C61E-381E-0C8A8C33CFF7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CD79FA5D-2614-3BB8-2A8E-E1330EEC4416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12499E84-FA74-ABD6-7553-907677771D95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8A073EDC-E672-13E2-1F4E-8F9ABA98289B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DC917670-694F-C87B-A046-0D4D8277D3C9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4CF72408-B967-3654-894C-6BCF1372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B753F-AA75-A3EC-A262-4DB14152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Configuration selection</a:t>
            </a:r>
            <a:endParaRPr lang="en-GB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B7F6A1-7809-8790-27A7-CFEE92055AC4}"/>
              </a:ext>
            </a:extLst>
          </p:cNvPr>
          <p:cNvSpPr txBox="1"/>
          <p:nvPr/>
        </p:nvSpPr>
        <p:spPr>
          <a:xfrm>
            <a:off x="212595" y="1418155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analysed:</a:t>
            </a: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6626FBE5-F046-03E1-BB6A-B1A0B9A1BF8B}"/>
              </a:ext>
            </a:extLst>
          </p:cNvPr>
          <p:cNvSpPr txBox="1"/>
          <p:nvPr/>
        </p:nvSpPr>
        <p:spPr>
          <a:xfrm>
            <a:off x="303637" y="220931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Wings</a:t>
            </a: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85CABA1B-7BB9-5814-416F-BFEEA1930E90}"/>
              </a:ext>
            </a:extLst>
          </p:cNvPr>
          <p:cNvSpPr txBox="1"/>
          <p:nvPr/>
        </p:nvSpPr>
        <p:spPr>
          <a:xfrm>
            <a:off x="288533" y="3155509"/>
            <a:ext cx="260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Engines and propellers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41FD1875-F127-7370-3AA9-611714EC5CD3}"/>
              </a:ext>
            </a:extLst>
          </p:cNvPr>
          <p:cNvSpPr txBox="1"/>
          <p:nvPr/>
        </p:nvSpPr>
        <p:spPr>
          <a:xfrm>
            <a:off x="293865" y="3862803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Landing gear</a:t>
            </a: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0B2A05F9-1873-D656-A261-38FB4A729CE0}"/>
              </a:ext>
            </a:extLst>
          </p:cNvPr>
          <p:cNvSpPr txBox="1"/>
          <p:nvPr/>
        </p:nvSpPr>
        <p:spPr>
          <a:xfrm>
            <a:off x="288533" y="4857043"/>
            <a:ext cx="29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Horizontal and vertical tail</a:t>
            </a:r>
          </a:p>
        </p:txBody>
      </p:sp>
      <p:cxnSp>
        <p:nvCxnSpPr>
          <p:cNvPr id="134" name="Connettore 2 133">
            <a:extLst>
              <a:ext uri="{FF2B5EF4-FFF2-40B4-BE49-F238E27FC236}">
                <a16:creationId xmlns:a16="http://schemas.microsoft.com/office/drawing/2014/main" id="{A3AE2C89-16B0-75F5-4D17-DE771F745075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1355528" y="1871357"/>
            <a:ext cx="1074385" cy="5226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205EFEA2-7FE2-4F0F-84A8-97A2D083DDA3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1355528" y="2380762"/>
            <a:ext cx="1150324" cy="13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E0A3819F-E5FA-B97C-0899-AE5143DDF1D6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1355528" y="2393985"/>
            <a:ext cx="1074385" cy="5226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sellaDiTesto 142">
            <a:extLst>
              <a:ext uri="{FF2B5EF4-FFF2-40B4-BE49-F238E27FC236}">
                <a16:creationId xmlns:a16="http://schemas.microsoft.com/office/drawing/2014/main" id="{846FA637-8C3D-F844-F23A-483CEA947CCB}"/>
              </a:ext>
            </a:extLst>
          </p:cNvPr>
          <p:cNvSpPr txBox="1"/>
          <p:nvPr/>
        </p:nvSpPr>
        <p:spPr>
          <a:xfrm>
            <a:off x="2532234" y="170581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High-wing</a:t>
            </a: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8AC2377D-D914-2875-06BB-4EE1F28EB8CD}"/>
              </a:ext>
            </a:extLst>
          </p:cNvPr>
          <p:cNvSpPr txBox="1"/>
          <p:nvPr/>
        </p:nvSpPr>
        <p:spPr>
          <a:xfrm>
            <a:off x="2528295" y="219658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Mid-wing</a:t>
            </a: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AD98B26E-7ACA-4983-B9A4-F9B4E0349B1D}"/>
              </a:ext>
            </a:extLst>
          </p:cNvPr>
          <p:cNvSpPr txBox="1"/>
          <p:nvPr/>
        </p:nvSpPr>
        <p:spPr>
          <a:xfrm>
            <a:off x="2534490" y="2682330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Low-wing</a:t>
            </a:r>
          </a:p>
        </p:txBody>
      </p:sp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1C49D757-5646-59E0-A38F-6D2240BE9848}"/>
              </a:ext>
            </a:extLst>
          </p:cNvPr>
          <p:cNvSpPr txBox="1"/>
          <p:nvPr/>
        </p:nvSpPr>
        <p:spPr>
          <a:xfrm>
            <a:off x="5689747" y="220931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High-wing</a:t>
            </a:r>
          </a:p>
        </p:txBody>
      </p:sp>
      <p:sp>
        <p:nvSpPr>
          <p:cNvPr id="150" name="CasellaDiTesto 149">
            <a:extLst>
              <a:ext uri="{FF2B5EF4-FFF2-40B4-BE49-F238E27FC236}">
                <a16:creationId xmlns:a16="http://schemas.microsoft.com/office/drawing/2014/main" id="{37DB55C9-1494-3A98-9252-BFF982C42F28}"/>
              </a:ext>
            </a:extLst>
          </p:cNvPr>
          <p:cNvSpPr txBox="1"/>
          <p:nvPr/>
        </p:nvSpPr>
        <p:spPr>
          <a:xfrm>
            <a:off x="5674643" y="3160288"/>
            <a:ext cx="21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Tractor, under wings</a:t>
            </a:r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2904F0-517D-A0D6-BB97-0DD6CA8213F5}"/>
              </a:ext>
            </a:extLst>
          </p:cNvPr>
          <p:cNvSpPr txBox="1"/>
          <p:nvPr/>
        </p:nvSpPr>
        <p:spPr>
          <a:xfrm>
            <a:off x="5700097" y="3864737"/>
            <a:ext cx="207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Retractable, tricycle</a:t>
            </a:r>
          </a:p>
        </p:txBody>
      </p:sp>
      <p:cxnSp>
        <p:nvCxnSpPr>
          <p:cNvPr id="153" name="Google Shape;121;p3">
            <a:extLst>
              <a:ext uri="{FF2B5EF4-FFF2-40B4-BE49-F238E27FC236}">
                <a16:creationId xmlns:a16="http://schemas.microsoft.com/office/drawing/2014/main" id="{93967F68-A741-C8C3-1282-721075CC17D8}"/>
              </a:ext>
            </a:extLst>
          </p:cNvPr>
          <p:cNvCxnSpPr>
            <a:cxnSpLocks/>
          </p:cNvCxnSpPr>
          <p:nvPr/>
        </p:nvCxnSpPr>
        <p:spPr>
          <a:xfrm flipV="1">
            <a:off x="3174194" y="4711440"/>
            <a:ext cx="1126784" cy="35263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4" name="Google Shape;122;p3">
            <a:extLst>
              <a:ext uri="{FF2B5EF4-FFF2-40B4-BE49-F238E27FC236}">
                <a16:creationId xmlns:a16="http://schemas.microsoft.com/office/drawing/2014/main" id="{273B9292-7B66-09B2-7E0D-7FCF640EC6B9}"/>
              </a:ext>
            </a:extLst>
          </p:cNvPr>
          <p:cNvCxnSpPr>
            <a:cxnSpLocks/>
          </p:cNvCxnSpPr>
          <p:nvPr/>
        </p:nvCxnSpPr>
        <p:spPr>
          <a:xfrm>
            <a:off x="3191447" y="5059371"/>
            <a:ext cx="1197761" cy="1436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5" name="Google Shape;123;p3">
            <a:extLst>
              <a:ext uri="{FF2B5EF4-FFF2-40B4-BE49-F238E27FC236}">
                <a16:creationId xmlns:a16="http://schemas.microsoft.com/office/drawing/2014/main" id="{88392251-9B6E-7425-8C8B-1EE9F52D8C51}"/>
              </a:ext>
            </a:extLst>
          </p:cNvPr>
          <p:cNvCxnSpPr>
            <a:cxnSpLocks/>
          </p:cNvCxnSpPr>
          <p:nvPr/>
        </p:nvCxnSpPr>
        <p:spPr>
          <a:xfrm>
            <a:off x="3174194" y="5064077"/>
            <a:ext cx="1215014" cy="44637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6" name="Google Shape;124;p3">
            <a:extLst>
              <a:ext uri="{FF2B5EF4-FFF2-40B4-BE49-F238E27FC236}">
                <a16:creationId xmlns:a16="http://schemas.microsoft.com/office/drawing/2014/main" id="{26F600F3-B16E-923D-2B1A-50C0C804F949}"/>
              </a:ext>
            </a:extLst>
          </p:cNvPr>
          <p:cNvCxnSpPr>
            <a:cxnSpLocks/>
          </p:cNvCxnSpPr>
          <p:nvPr/>
        </p:nvCxnSpPr>
        <p:spPr>
          <a:xfrm>
            <a:off x="3174194" y="5064077"/>
            <a:ext cx="759384" cy="69351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6C02C8AC-E4EB-9F7F-FC43-CBE86E9149B5}"/>
              </a:ext>
            </a:extLst>
          </p:cNvPr>
          <p:cNvSpPr txBox="1"/>
          <p:nvPr/>
        </p:nvSpPr>
        <p:spPr>
          <a:xfrm>
            <a:off x="4300978" y="4524427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Conventional</a:t>
            </a:r>
          </a:p>
        </p:txBody>
      </p:sp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DFE4124C-7D59-679F-6EF9-2BA248309EE8}"/>
              </a:ext>
            </a:extLst>
          </p:cNvPr>
          <p:cNvSpPr txBox="1"/>
          <p:nvPr/>
        </p:nvSpPr>
        <p:spPr>
          <a:xfrm>
            <a:off x="4419169" y="4898882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Cruciform</a:t>
            </a:r>
          </a:p>
        </p:txBody>
      </p:sp>
      <p:sp>
        <p:nvSpPr>
          <p:cNvPr id="181" name="CasellaDiTesto 180">
            <a:extLst>
              <a:ext uri="{FF2B5EF4-FFF2-40B4-BE49-F238E27FC236}">
                <a16:creationId xmlns:a16="http://schemas.microsoft.com/office/drawing/2014/main" id="{0FF5D440-5E80-CA25-E20E-6284D283D987}"/>
              </a:ext>
            </a:extLst>
          </p:cNvPr>
          <p:cNvSpPr txBox="1"/>
          <p:nvPr/>
        </p:nvSpPr>
        <p:spPr>
          <a:xfrm>
            <a:off x="4390092" y="536661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T-tail</a:t>
            </a:r>
          </a:p>
        </p:txBody>
      </p:sp>
      <p:sp>
        <p:nvSpPr>
          <p:cNvPr id="182" name="CasellaDiTesto 181">
            <a:extLst>
              <a:ext uri="{FF2B5EF4-FFF2-40B4-BE49-F238E27FC236}">
                <a16:creationId xmlns:a16="http://schemas.microsoft.com/office/drawing/2014/main" id="{48A8CAB9-FC63-0BC2-2BE7-B92C8A56B16F}"/>
              </a:ext>
            </a:extLst>
          </p:cNvPr>
          <p:cNvSpPr txBox="1"/>
          <p:nvPr/>
        </p:nvSpPr>
        <p:spPr>
          <a:xfrm>
            <a:off x="3892333" y="5707253"/>
            <a:ext cx="68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H-tail</a:t>
            </a:r>
          </a:p>
        </p:txBody>
      </p:sp>
      <p:sp>
        <p:nvSpPr>
          <p:cNvPr id="188" name="CasellaDiTesto 187">
            <a:extLst>
              <a:ext uri="{FF2B5EF4-FFF2-40B4-BE49-F238E27FC236}">
                <a16:creationId xmlns:a16="http://schemas.microsoft.com/office/drawing/2014/main" id="{A20FE81C-241A-EA1A-60ED-2081E1DE28F8}"/>
              </a:ext>
            </a:extLst>
          </p:cNvPr>
          <p:cNvSpPr txBox="1"/>
          <p:nvPr/>
        </p:nvSpPr>
        <p:spPr>
          <a:xfrm>
            <a:off x="7333213" y="4874705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be studied…</a:t>
            </a:r>
          </a:p>
        </p:txBody>
      </p:sp>
      <p:sp>
        <p:nvSpPr>
          <p:cNvPr id="146" name="Google Shape;125;p3">
            <a:extLst>
              <a:ext uri="{FF2B5EF4-FFF2-40B4-BE49-F238E27FC236}">
                <a16:creationId xmlns:a16="http://schemas.microsoft.com/office/drawing/2014/main" id="{9C6270AC-E071-200E-1A3D-9B00998D4BE1}"/>
              </a:ext>
            </a:extLst>
          </p:cNvPr>
          <p:cNvSpPr/>
          <p:nvPr/>
        </p:nvSpPr>
        <p:spPr>
          <a:xfrm>
            <a:off x="4100559" y="2253252"/>
            <a:ext cx="1147313" cy="281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25;p3">
            <a:extLst>
              <a:ext uri="{FF2B5EF4-FFF2-40B4-BE49-F238E27FC236}">
                <a16:creationId xmlns:a16="http://schemas.microsoft.com/office/drawing/2014/main" id="{8688BBCD-7204-5541-CE7E-F8EFBC4C4E9D}"/>
              </a:ext>
            </a:extLst>
          </p:cNvPr>
          <p:cNvSpPr/>
          <p:nvPr/>
        </p:nvSpPr>
        <p:spPr>
          <a:xfrm>
            <a:off x="4086813" y="3203488"/>
            <a:ext cx="1147313" cy="281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25;p3">
            <a:extLst>
              <a:ext uri="{FF2B5EF4-FFF2-40B4-BE49-F238E27FC236}">
                <a16:creationId xmlns:a16="http://schemas.microsoft.com/office/drawing/2014/main" id="{5E0FF1C8-5B34-7254-9EF2-9947D364C63E}"/>
              </a:ext>
            </a:extLst>
          </p:cNvPr>
          <p:cNvSpPr/>
          <p:nvPr/>
        </p:nvSpPr>
        <p:spPr>
          <a:xfrm>
            <a:off x="4085455" y="3906736"/>
            <a:ext cx="1147313" cy="281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25;p3">
            <a:extLst>
              <a:ext uri="{FF2B5EF4-FFF2-40B4-BE49-F238E27FC236}">
                <a16:creationId xmlns:a16="http://schemas.microsoft.com/office/drawing/2014/main" id="{436BE32B-AD7C-B800-8769-E188FF4679E7}"/>
              </a:ext>
            </a:extLst>
          </p:cNvPr>
          <p:cNvSpPr/>
          <p:nvPr/>
        </p:nvSpPr>
        <p:spPr>
          <a:xfrm>
            <a:off x="6059854" y="4918638"/>
            <a:ext cx="1147313" cy="281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Picture 6" descr="Call for Papers – CMWRS2022">
            <a:extLst>
              <a:ext uri="{FF2B5EF4-FFF2-40B4-BE49-F238E27FC236}">
                <a16:creationId xmlns:a16="http://schemas.microsoft.com/office/drawing/2014/main" id="{96081256-E356-0C1C-3644-FDB749E1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FB65-AF6D-ECB3-6FF2-0943CF78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236E29-7E8C-0024-BA3D-B4A3672779E8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19D53FB-98AE-2F40-76FE-223F86F75CF9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C0E8C00-EBAE-F1C6-3F9F-295F5ADB4EB0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668F933E-4F02-90F1-46CC-40CE521062AE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78531949-9BA3-18AF-C99A-3CB6F32F485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BD32991C-3389-0C5B-88BD-D3038FC9ED23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52EF9B04-CB99-ED52-6765-66D9AF58BAE0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5CBB6A12-5201-DC66-786B-6E31C7C35DC3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05F4811-1DD3-CE27-D95C-57922DCE587D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5092F614-C541-E971-C3A5-DFCAD9307F27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3C96CA7C-92AB-693D-7A99-5CA8455A38F8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CC15B122-5063-BBB9-E100-79B1798E4FEF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353E0E2B-7AFF-713F-2087-88453BF481FE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3DFFD6B-81B5-2BD9-6ACA-E29786DCF6B6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D4C8A275-120B-4AB8-C48A-2A0E87894DB0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B572D190-6CA0-0DFE-C8E2-3B464D863067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93D46145-D5B6-6FF5-D70A-F12181CBE41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968285E8-F6E4-9EE6-BCC2-3925560E7FC3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89804488-AE65-5802-8150-17C7D865256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44430319-D3F0-6AA5-05BE-53A780B0FAD3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AB9ACAA7-8BD3-E4F9-05DA-D8943C777A00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2214A183-905B-43EB-1D76-6BB1E7D6E194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0B975AE6-3C79-10E7-AF81-9CD15C6A9121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FE6D4611-8B9A-BC92-2F29-01F8A6E4A18A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5D284BDA-AFE1-81FC-DD62-FA08A10E7EC5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4211115-6227-109A-AB72-7E502C18F1B8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7CAF5888-CC04-2C30-A20D-DF07791E212A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AA7ACA0A-6407-8ECD-DF1E-E7AEBF8257D6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AC1DBD3D-23E1-A9FD-059D-B4D1A40A80D7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A73D1D9A-7F7B-ED1F-C7AE-9A28744AAEBC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2A6DFF7D-F990-5AF9-9732-682EBE8AE9DF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21CBA798-F2DB-1D69-10F3-3954F63BC739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2741A4D8-30DB-A97E-0EC0-36527B1193E4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F33AA9F-C3BF-9549-25A8-877ACA16E516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B8EA941-35C4-0EEA-03C7-C953B6B81871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F5F8CE74-CA93-31D5-EF26-DCC1DC8641B6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106B4DB9-BCAC-A325-ECDE-81784404B057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DCEA7170-A9E1-F695-C69D-0A143379C1BD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ED764E2-A2D0-F3D4-8A0D-31D5692FEF12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83E38689-9DB2-A62B-CD38-E5A49D668BA0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77821A1-6A52-7438-4A2E-5ECF30A8BC0B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4333495-C81A-B4E7-BFAB-26B4FEC6363B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A964B058-B140-C7E6-8C5B-FC0D8C18BA59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A9778D-45CF-EDFB-545C-89A805A83839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765B77BB-3098-6ED4-DA98-EBE69978766E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34B0B41B-0B4A-A15D-2F7F-CE8D58ADF46D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B7A2BA77-E665-90F8-5132-5909FEA2CA8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8FC0596D-655C-123E-6653-0A337E71997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3DC167A6-8DA8-69F4-EA10-F8C66159D908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FDB7C92-E7A4-6CF3-4302-D7E9F768F7B4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33057EC-F0A7-D9D3-8788-BF9A84A73EDE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96F07DA0-2EA4-1112-2802-6B35628F25C1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A289D4FD-AB7B-EDBD-BD8F-6739DC90BD65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0A4666B-E2D1-12D6-4CB0-D18F712DC4D1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E8FE3D49-B3F7-B69C-E78A-2A968D527C2C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E04DF734-DB32-5A7B-B875-6FCE017476C8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DC5FF760-AE63-6416-8A98-7B834BA3F3B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2DDF7C98-94B8-D052-E07D-BBC995A51B02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B3D44744-C8E3-C683-5C8D-90A0E7E3676B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F9EC3CF-0979-527C-726E-B30A44FE5D95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5463EECE-9153-DA42-3DC9-0E60BBC76F3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C99E6ADE-73BD-B281-6F3B-4D22BA835ED1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D0E8FC7F-1E8E-0DF5-0255-AE4B6D945962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63DE1C2C-3420-A6C8-83EF-4D829DDED4F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56259048-DB7A-84BE-539C-99CE7BAC67E8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FE012467-A6EF-0AAB-BF04-89AF7DD50E5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6E3D69E3-9E03-C448-E795-9BF6588FFDD1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D9E7EBE-E5E3-5677-DE00-9693B49CC9C6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A0B4737A-4E5E-5757-1780-4D33D47CD2A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02929F48-9E24-669A-2CD8-F6E21EB48E01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41D26C71-2FD0-EB38-D372-48EF1165F2D7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ED5F373C-19FE-9EF2-0180-C4EEE8BCB63E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EBB67C5-E3C5-0D5F-D2F2-DCD423B7914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9917D663-040D-6B6A-8CB9-509612D5524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CC4CA91C-1F3E-8B65-F8BB-9047AC19E032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7F604FC4-8493-D263-56FB-B359ADECD2EB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2E1A25C3-94EC-AFA6-E18A-D3C00F35B84A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7B706A40-CFA0-D890-C018-7FC0D7773D6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09F8B817-9042-1C4B-5142-CEDB5CCB12B0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C6B5345F-9ACD-0788-7364-D1F551B36FA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521E45A7-D4CF-91A1-6BED-80682F4116EC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C850C863-02D8-BAFC-F256-DB304608165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FBEEC479-8AB4-60D6-FBC1-499D3556A95E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104E6A75-DFBB-73F4-3812-DF840A02AC1B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E7BC267E-61A9-904B-D044-43D4257C70C2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EDB2F853-4C25-C2A4-FBFC-C0DC223C617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E40EE96-A113-D450-E1E6-CCAC2FF9B3DB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923703D1-FE04-B499-D7B8-AD27FA51462E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2930A9AC-1A0F-9BA8-4493-4F36E5909C4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AEF04FC7-3D21-3D0F-21F2-3B087ABF98F8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49E0C100-9988-C75E-5268-20CA5CAA4E50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5BB99FA2-7368-A517-34CF-6EBA0252C83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4E1ECD3B-5708-DBCA-F805-D3376DA1275C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0841ACF1-EEA2-0C75-8AD6-BA82F8B63BBE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66FDDBD-E3CA-D4B5-743A-D322F1D2D755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62A9DDBF-805B-A412-94F7-868FA6071EEC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454CFAC7-4A76-B717-06D3-835685DDCB16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EE33EDE0-8F00-C69E-B840-175C3788A49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368371FF-B81D-14DC-2A89-E421E98C8CA4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16AC2E37-F73E-AD10-63D9-E0E9622E634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895A4795-17CA-15BF-678E-50C76B7B46C1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5F54B900-FE83-A226-8315-376EB2F07250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D94D9E36-4E44-664E-B31D-F4586B7195F3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00062D0A-F9F5-946A-30C1-AECCC032C71A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69C937FC-07D1-0B49-E414-462C62E2002E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3A05B517-D869-0995-89DE-C6797A0174BE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4FFBE8F9-A084-0CF3-B2F8-B2E7CDCD2704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DDEAF2-2918-FA95-C7D7-804945AB521A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BC16140C-C7BD-1328-7DB0-5A37550AAA0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D9D3A430-3F1F-1EB1-BBCF-E045BD1EDB3C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5D04EC0C-E680-A469-9994-7D9C4DF2FF64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A997AABB-A9E0-D0D6-DA02-22426030234F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923F4FC2-8D88-B453-4447-737FF01148E7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F48EBBC6-7EDA-852F-C849-55E482FB9B1A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7873E143-A09C-258A-2747-663017C096DC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B5BBC91F-6020-9B2E-26AB-5C90E61FD524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5A58A605-A6F1-DF93-E0E9-9DE7782D8D82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D4D08F2-4200-9A3A-8000-6A7AF1B53F2E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F5F5DD18-67F5-0253-E92E-B1D6D9F7C79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0DAD391-3D94-1ABA-44AC-37E0457028C6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7A9BC3A2-7A96-C41B-5963-CC22C2D2024A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3093539A-510B-A489-F211-61AE9C590850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D8ADB041-601A-2499-3BD6-12531F050D0F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379C61A9-7A4D-464A-2E49-8D757788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0702DA-1350-D06F-ECDD-E44AB8D7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4556305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Current European scenario</a:t>
            </a:r>
            <a:r>
              <a:rPr lang="it-IT" sz="2800" b="1" dirty="0"/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1733DD-84CD-F0A9-3C9E-6A460A095FE2}"/>
              </a:ext>
            </a:extLst>
          </p:cNvPr>
          <p:cNvSpPr txBox="1"/>
          <p:nvPr/>
        </p:nvSpPr>
        <p:spPr>
          <a:xfrm>
            <a:off x="1097640" y="1922110"/>
            <a:ext cx="215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RescEU project </a:t>
            </a:r>
          </a:p>
        </p:txBody>
      </p:sp>
      <p:sp>
        <p:nvSpPr>
          <p:cNvPr id="129" name="Freccia destra 128">
            <a:extLst>
              <a:ext uri="{FF2B5EF4-FFF2-40B4-BE49-F238E27FC236}">
                <a16:creationId xmlns:a16="http://schemas.microsoft.com/office/drawing/2014/main" id="{61BDF4A8-29D1-21CD-CA42-4E0FCE487828}"/>
              </a:ext>
            </a:extLst>
          </p:cNvPr>
          <p:cNvSpPr/>
          <p:nvPr/>
        </p:nvSpPr>
        <p:spPr>
          <a:xfrm>
            <a:off x="3781701" y="2088163"/>
            <a:ext cx="1804127" cy="29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994F0FA7-6123-D239-381F-CBF24A9C4322}"/>
              </a:ext>
            </a:extLst>
          </p:cNvPr>
          <p:cNvSpPr txBox="1"/>
          <p:nvPr/>
        </p:nvSpPr>
        <p:spPr>
          <a:xfrm>
            <a:off x="6000806" y="1774304"/>
            <a:ext cx="270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Fleet of aircfraft and helicopters dedicated to firefighting missions </a:t>
            </a:r>
          </a:p>
        </p:txBody>
      </p:sp>
      <p:graphicFrame>
        <p:nvGraphicFramePr>
          <p:cNvPr id="131" name="Segnaposto contenuto 3">
            <a:extLst>
              <a:ext uri="{FF2B5EF4-FFF2-40B4-BE49-F238E27FC236}">
                <a16:creationId xmlns:a16="http://schemas.microsoft.com/office/drawing/2014/main" id="{C67034DB-0ADB-7891-5C20-0746894607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865497"/>
              </p:ext>
            </p:extLst>
          </p:nvPr>
        </p:nvGraphicFramePr>
        <p:xfrm>
          <a:off x="1557413" y="3429000"/>
          <a:ext cx="6142688" cy="18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344">
                  <a:extLst>
                    <a:ext uri="{9D8B030D-6E8A-4147-A177-3AD203B41FA5}">
                      <a16:colId xmlns:a16="http://schemas.microsoft.com/office/drawing/2014/main" val="1031987747"/>
                    </a:ext>
                  </a:extLst>
                </a:gridCol>
                <a:gridCol w="3071344">
                  <a:extLst>
                    <a:ext uri="{9D8B030D-6E8A-4147-A177-3AD203B41FA5}">
                      <a16:colId xmlns:a16="http://schemas.microsoft.com/office/drawing/2014/main" val="400508412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noProof="0"/>
                        <a:t>Main 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u="none" strike="noStrike" kern="1200" noProof="0">
                          <a:solidFill>
                            <a:schemeClr val="lt1"/>
                          </a:solidFill>
                          <a:effectLst/>
                        </a:rPr>
                        <a:t>Relevant problem</a:t>
                      </a:r>
                      <a:endParaRPr lang="en-GB" b="1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0962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AT-802F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Slow, firefigthing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6464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Viking Air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Outdated, limited in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2366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AgustaWestland </a:t>
                      </a:r>
                      <a:r>
                        <a:rPr lang="en-GB" noProof="0" dirty="0"/>
                        <a:t>AW139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Expensive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492363"/>
                  </a:ext>
                </a:extLst>
              </a:tr>
            </a:tbl>
          </a:graphicData>
        </a:graphic>
      </p:graphicFrame>
      <p:pic>
        <p:nvPicPr>
          <p:cNvPr id="132" name="Picture 6" descr="Call for Papers – CMWRS2022">
            <a:extLst>
              <a:ext uri="{FF2B5EF4-FFF2-40B4-BE49-F238E27FC236}">
                <a16:creationId xmlns:a16="http://schemas.microsoft.com/office/drawing/2014/main" id="{DBA3D1EA-9693-1C0A-8FBD-C6E72320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0C3F-A734-C939-EF70-3E3D96139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D5C7AE3-A841-0BD9-FA5A-95447349334A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90D092C-BF18-BB5F-9907-718350102D1A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D462276-91D3-4BF1-F7BE-13B3AAA69A1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6E588588-FDDC-BD9E-12BE-CAE4C80E7FDC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9F480947-D12B-1D93-9F31-2A66C8388D30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69A6F2B9-D938-DA46-AD6C-AB9F7D9AD28A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B940C80-31E5-8BC0-A444-34E84242B8D6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DE1DC62-1CD9-166D-D020-5FFA7EDA3EAE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BCA3E12F-952F-5D76-6AA0-FA3C37C4A92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5B0015E-6F80-520C-431A-AEA295C2CF93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26D47A01-A898-E650-2F2A-962BDA7A3DF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47F7143B-B230-B22F-A075-0668C4842557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8D072787-8DD4-BED7-B61B-072C438BBD31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91611A74-CC5D-4A74-EFD5-A16B3D6DD3D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82D0F9E9-FD73-0470-AA1E-F186DB752245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BD2B90FF-7029-A643-7FC3-5030013A8E8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D32EC48-CB4F-22A2-4465-6662E63CD3E7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164CA232-9992-2B05-7DA3-100B73EBB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9026FD10-575F-E735-60E8-89CDB849843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946F90AB-6677-B6E2-75AA-B947A6F3F637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33E1C54-E644-7622-E570-A556122F173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8418BFA8-C9D0-6D93-7A0C-B6E811046A27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A383958D-DE93-568D-2017-FA19F0B98C7E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D470A3E1-27A7-53F0-D57E-A51BF39B2459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FD838F10-DDE6-6E38-D7C7-13F5BD88D0CA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4E3E69AC-FB34-DE76-A505-87A01CD00627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6A3787BB-0F7E-37F8-A56B-14A4268FDC9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959874A4-19E3-1534-3A57-003E4CBD15A0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76BD598C-44E9-7D10-4349-FE3410146F92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53FDF329-22C6-1A2D-DA49-1E92E19BC8F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FF589DF-C67B-9AF1-67E5-07CA28C191F5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8BA3E54-1C66-C79F-D678-BC7148CBF229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EA48F5E4-536E-3592-3C02-47C99EB9263A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5E344F1C-218B-12F4-8BC6-AA39E4936E28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11543F1B-E3F0-5855-BCAD-B06323C881E9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7AC21C69-9EBA-8D22-A4AE-006FCDEF26CE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4BE19DE8-A372-154B-C6B5-DB154829830F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52A41F3C-FC09-1493-2336-F029D8AABA1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45070B94-07EC-32BB-E883-B6D2608AE569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8281FC6D-4A3E-AADE-A994-ED356405F16B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7E7D51E1-3C0E-ECF4-D8C1-0F5E74C5965B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0D9E31A4-6224-69D5-FA2E-B0F2F58070C4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0BC1E9E8-42B8-B9B1-9113-3DD8B53FA2AF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EC243763-8E58-7A5B-E960-F975443F2183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0C9C39D2-A6EA-CF3F-EF12-DD140BD7C25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2B3528CE-0891-DB34-9BF8-5D73CC194E4E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B2A5580-45C1-FF2E-0759-C0803B71A530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CE5DDA4-4BBA-647B-B12A-B9E46E9C69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5AE1ECB7-3E55-CBE8-26DA-2775D7D2336A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E3079485-308E-3DA9-6E12-088AB352B1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7D1B424A-334A-CE5C-9D3A-D5F7D11ADE28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4AC6B725-A9A7-D374-C321-E234F60BC279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6CBA93BA-8DFE-0795-0C2D-60FE66617BD7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D83D62F3-79EB-7C1A-E5A6-6A2FD9D52F6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FF13B7C1-80DD-B07C-2D67-A79FED8DAACC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1EE884E2-ACB8-D090-1529-88518D3EBDFA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E0EDACA1-A992-D4EA-098A-088428D0F3E5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8EBFD70F-0AD6-C1F9-8F72-5B2110B0B748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C5F7E0A0-9063-B4A7-C8A8-A82F8CB8E62D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070FE287-208C-4E5E-5F5E-286DB54FD568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B509DB83-9E10-F1F7-0DDE-7BB8A077B1BB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E5170FC1-2A37-9C35-EB86-A3B3689C709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334B01D4-20FB-7A67-0494-40F29BA42E00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35285B1C-29AF-F7C4-A4C0-0A7F83A2784F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FD67B735-8094-79D4-F5DA-E19A0B014C2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8295887B-095D-F91F-A845-84079358FF28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F9B7958C-C2A2-089C-0B50-0B7558BB90ED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5313C6D0-7395-B04D-9048-CFDBEB55FEF0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9A72E5F7-BBD4-64F3-6D82-B295FF3D35C4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58268C1-908F-0623-0BC6-0387BA725E5B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1E588D6A-E706-FEC5-79A1-F5E6FC4E6E7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FF1257F-E121-E9BC-3A5A-8A1CE01CDA80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B51A0682-FCE0-9581-0E3F-01E7537252D7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85569A88-7161-846D-7D49-9F2398A70BD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F0B61248-B600-D26E-9222-7C4C940415AF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123E9E8C-D38A-A2DC-B63D-5F1EA367F74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19C5685A-F85A-9510-880F-07C6784AA4DA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B8CEC21-6CBA-A8C8-16B0-5037CD78213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E8D0F434-8F8F-C015-27E6-8F0FB0AFE54F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BB5502D9-084B-7548-46D4-A052373084AF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333CD8EE-D2C4-D111-DC73-95F25B4E5C14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BBD96631-4DA1-8713-A1AD-977AFA90B491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ABC5B5AF-12BA-DFEF-4B3B-D6DEB35B0FFD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8911FD9C-C3B3-1F8D-732F-92DB176FAA90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467598A-8C33-D982-C67C-09BE8863965C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C19E718B-2374-CBD6-A40A-08EE1020FDD3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9E456FF-7E9A-24CB-1672-A7256F1A2562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40690649-14B2-3D0C-EC51-00FD75F33EC4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6B155FF0-2B86-32B7-41B2-8CEA7202B7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6E058056-9A80-FBC9-87F4-AE6A2055B05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15775FD8-B4B3-2F8A-3411-1C3321BEC3BB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07294BD-AE5F-24C8-57C6-3D5476439118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9071D334-A527-626E-E145-73859A8C4614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90660C6E-5D92-D153-5BBA-146E46775D42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18AC7F14-8495-FA85-8C01-3F21821347E1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64D128B3-4680-82B7-3B3D-E6625CD1F9E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E62EEA74-65E4-D69A-F5F7-B8AD048B1FCC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3CF8C2E5-32CD-B044-E4F1-9270C945DDC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ED6AB834-DE2E-2CC8-B094-4EB3B9A22FA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82A9C7EA-552B-C628-AAA7-AECE9415972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5EF313EA-6A00-1B00-D430-446ED0389D1E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445F8022-5E87-9EA3-5870-F6ECFAF827C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10D7DA36-D21A-BA20-0989-23B0EA837FD5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59B3C16E-0541-0950-5FA4-76307F232285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44A57F8B-BDAC-0433-78FE-FC04C136291E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84E00066-3CF2-FEEB-797F-C41A77B1A2A7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540E9E57-D94A-C6B7-BF1E-080A5913BD8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519C9AB8-37B5-2F10-0B05-B4778B7CED2D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224CE1FE-8962-08D4-D4CC-608A1772894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9378D58E-01A8-52D5-9AB2-2FB6B27C15A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CC34E888-AC76-C41F-49B5-AB255E6D7EDE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9D756F12-2224-0F7D-86D2-48F9A3BDA0D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05E44376-535C-413B-31C5-924C794370FC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DB66E9D7-DF53-7511-F218-F2BE3E1C1C07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33E2B4F7-8720-8CCE-7F81-1FE580E81A74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CD5FEC89-8587-50BD-DD5B-41D4C6329DE8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0655590E-49A8-3468-7C8F-23F290AE1CE9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8EC52FEA-7338-0360-AD02-A02AD8A8E13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21430825-4E2F-E819-2AD7-D89366FA97AF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EEFAAF95-4E69-8CE5-A9DC-9609D4D4EF10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EAAEAF0A-3F87-DCDC-BBFA-7F6C5B003A55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9B3295DD-99BC-2082-A6F2-EF18A279B80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DB977771-EBD5-41E6-CE06-42F2E6555006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F272A0EE-691E-65A5-BFDB-805147CE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849077-E992-4213-7716-3F563F18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Configuration selection: results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39250386-6726-4A7D-FE03-6980E693B7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501137"/>
                  </p:ext>
                </p:extLst>
              </p:nvPr>
            </p:nvGraphicFramePr>
            <p:xfrm>
              <a:off x="326498" y="1382930"/>
              <a:ext cx="8496184" cy="1887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211">
                      <a:extLst>
                        <a:ext uri="{9D8B030D-6E8A-4147-A177-3AD203B41FA5}">
                          <a16:colId xmlns:a16="http://schemas.microsoft.com/office/drawing/2014/main" val="39268221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80559586"/>
                        </a:ext>
                      </a:extLst>
                    </a:gridCol>
                    <a:gridCol w="1439501">
                      <a:extLst>
                        <a:ext uri="{9D8B030D-6E8A-4147-A177-3AD203B41FA5}">
                          <a16:colId xmlns:a16="http://schemas.microsoft.com/office/drawing/2014/main" val="2983980813"/>
                        </a:ext>
                      </a:extLst>
                    </a:gridCol>
                    <a:gridCol w="1131683">
                      <a:extLst>
                        <a:ext uri="{9D8B030D-6E8A-4147-A177-3AD203B41FA5}">
                          <a16:colId xmlns:a16="http://schemas.microsoft.com/office/drawing/2014/main" val="2995624187"/>
                        </a:ext>
                      </a:extLst>
                    </a:gridCol>
                    <a:gridCol w="715224">
                      <a:extLst>
                        <a:ext uri="{9D8B030D-6E8A-4147-A177-3AD203B41FA5}">
                          <a16:colId xmlns:a16="http://schemas.microsoft.com/office/drawing/2014/main" val="3171682199"/>
                        </a:ext>
                      </a:extLst>
                    </a:gridCol>
                    <a:gridCol w="704165">
                      <a:extLst>
                        <a:ext uri="{9D8B030D-6E8A-4147-A177-3AD203B41FA5}">
                          <a16:colId xmlns:a16="http://schemas.microsoft.com/office/drawing/2014/main" val="1790418740"/>
                        </a:ext>
                      </a:extLst>
                    </a:gridCol>
                  </a:tblGrid>
                  <a:tr h="42467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Conventional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Cruciform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T-tail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H-tail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0064535"/>
                      </a:ext>
                    </a:extLst>
                  </a:tr>
                  <a:tr h="32203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OEI governability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0474343"/>
                      </a:ext>
                    </a:extLst>
                  </a:tr>
                  <a:tr h="32203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Does the design look ‘conventional’?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7840293"/>
                      </a:ext>
                    </a:extLst>
                  </a:tr>
                  <a:tr h="32203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Spin recovery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06172"/>
                      </a:ext>
                    </a:extLst>
                  </a:tr>
                  <a:tr h="32203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2153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39250386-6726-4A7D-FE03-6980E693B7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501137"/>
                  </p:ext>
                </p:extLst>
              </p:nvPr>
            </p:nvGraphicFramePr>
            <p:xfrm>
              <a:off x="326498" y="1382930"/>
              <a:ext cx="8496184" cy="1887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211">
                      <a:extLst>
                        <a:ext uri="{9D8B030D-6E8A-4147-A177-3AD203B41FA5}">
                          <a16:colId xmlns:a16="http://schemas.microsoft.com/office/drawing/2014/main" val="39268221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80559586"/>
                        </a:ext>
                      </a:extLst>
                    </a:gridCol>
                    <a:gridCol w="1439501">
                      <a:extLst>
                        <a:ext uri="{9D8B030D-6E8A-4147-A177-3AD203B41FA5}">
                          <a16:colId xmlns:a16="http://schemas.microsoft.com/office/drawing/2014/main" val="2983980813"/>
                        </a:ext>
                      </a:extLst>
                    </a:gridCol>
                    <a:gridCol w="1131683">
                      <a:extLst>
                        <a:ext uri="{9D8B030D-6E8A-4147-A177-3AD203B41FA5}">
                          <a16:colId xmlns:a16="http://schemas.microsoft.com/office/drawing/2014/main" val="2995624187"/>
                        </a:ext>
                      </a:extLst>
                    </a:gridCol>
                    <a:gridCol w="715224">
                      <a:extLst>
                        <a:ext uri="{9D8B030D-6E8A-4147-A177-3AD203B41FA5}">
                          <a16:colId xmlns:a16="http://schemas.microsoft.com/office/drawing/2014/main" val="3171682199"/>
                        </a:ext>
                      </a:extLst>
                    </a:gridCol>
                    <a:gridCol w="704165">
                      <a:extLst>
                        <a:ext uri="{9D8B030D-6E8A-4147-A177-3AD203B41FA5}">
                          <a16:colId xmlns:a16="http://schemas.microsoft.com/office/drawing/2014/main" val="1790418740"/>
                        </a:ext>
                      </a:extLst>
                    </a:gridCol>
                  </a:tblGrid>
                  <a:tr h="42467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Conventional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Cruciform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T-tail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H-tail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00645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OEI governability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444" t="-124138" r="-440278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12281" t="-124138" r="-17807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28090" t="-124138" r="-12809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98214" t="-124138" r="-103571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8214" t="-124138" r="-3571" b="-3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04743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Does the design look ‘conventional’?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444" t="-224138" r="-4402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12281" t="-224138" r="-17807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28090" t="-224138" r="-12809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98214" t="-224138" r="-10357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8214" t="-224138" r="-3571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78402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Spin recovery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444" t="-324138" r="-440278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12281" t="-324138" r="-17807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28090" t="-324138" r="-12809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98214" t="-324138" r="-103571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8214" t="-324138" r="-3571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8061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21530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Tabella 128">
                <a:extLst>
                  <a:ext uri="{FF2B5EF4-FFF2-40B4-BE49-F238E27FC236}">
                    <a16:creationId xmlns:a16="http://schemas.microsoft.com/office/drawing/2014/main" id="{7B47C039-60E0-3A27-1A4A-423938B8B4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346052"/>
                  </p:ext>
                </p:extLst>
              </p:nvPr>
            </p:nvGraphicFramePr>
            <p:xfrm>
              <a:off x="326497" y="3478132"/>
              <a:ext cx="84961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04810">
                      <a:extLst>
                        <a:ext uri="{9D8B030D-6E8A-4147-A177-3AD203B41FA5}">
                          <a16:colId xmlns:a16="http://schemas.microsoft.com/office/drawing/2014/main" val="3387250406"/>
                        </a:ext>
                      </a:extLst>
                    </a:gridCol>
                    <a:gridCol w="1437565">
                      <a:extLst>
                        <a:ext uri="{9D8B030D-6E8A-4147-A177-3AD203B41FA5}">
                          <a16:colId xmlns:a16="http://schemas.microsoft.com/office/drawing/2014/main" val="2661470783"/>
                        </a:ext>
                      </a:extLst>
                    </a:gridCol>
                    <a:gridCol w="1132764">
                      <a:extLst>
                        <a:ext uri="{9D8B030D-6E8A-4147-A177-3AD203B41FA5}">
                          <a16:colId xmlns:a16="http://schemas.microsoft.com/office/drawing/2014/main" val="1211737908"/>
                        </a:ext>
                      </a:extLst>
                    </a:gridCol>
                    <a:gridCol w="718782">
                      <a:extLst>
                        <a:ext uri="{9D8B030D-6E8A-4147-A177-3AD203B41FA5}">
                          <a16:colId xmlns:a16="http://schemas.microsoft.com/office/drawing/2014/main" val="2909985538"/>
                        </a:ext>
                      </a:extLst>
                    </a:gridCol>
                    <a:gridCol w="702264">
                      <a:extLst>
                        <a:ext uri="{9D8B030D-6E8A-4147-A177-3AD203B41FA5}">
                          <a16:colId xmlns:a16="http://schemas.microsoft.com/office/drawing/2014/main" val="3269591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Results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52.5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50.5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2653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Tabella 128">
                <a:extLst>
                  <a:ext uri="{FF2B5EF4-FFF2-40B4-BE49-F238E27FC236}">
                    <a16:creationId xmlns:a16="http://schemas.microsoft.com/office/drawing/2014/main" id="{7B47C039-60E0-3A27-1A4A-423938B8B4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346052"/>
                  </p:ext>
                </p:extLst>
              </p:nvPr>
            </p:nvGraphicFramePr>
            <p:xfrm>
              <a:off x="326497" y="3478132"/>
              <a:ext cx="84961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04810">
                      <a:extLst>
                        <a:ext uri="{9D8B030D-6E8A-4147-A177-3AD203B41FA5}">
                          <a16:colId xmlns:a16="http://schemas.microsoft.com/office/drawing/2014/main" val="3387250406"/>
                        </a:ext>
                      </a:extLst>
                    </a:gridCol>
                    <a:gridCol w="1437565">
                      <a:extLst>
                        <a:ext uri="{9D8B030D-6E8A-4147-A177-3AD203B41FA5}">
                          <a16:colId xmlns:a16="http://schemas.microsoft.com/office/drawing/2014/main" val="2661470783"/>
                        </a:ext>
                      </a:extLst>
                    </a:gridCol>
                    <a:gridCol w="1132764">
                      <a:extLst>
                        <a:ext uri="{9D8B030D-6E8A-4147-A177-3AD203B41FA5}">
                          <a16:colId xmlns:a16="http://schemas.microsoft.com/office/drawing/2014/main" val="1211737908"/>
                        </a:ext>
                      </a:extLst>
                    </a:gridCol>
                    <a:gridCol w="718782">
                      <a:extLst>
                        <a:ext uri="{9D8B030D-6E8A-4147-A177-3AD203B41FA5}">
                          <a16:colId xmlns:a16="http://schemas.microsoft.com/office/drawing/2014/main" val="2909985538"/>
                        </a:ext>
                      </a:extLst>
                    </a:gridCol>
                    <a:gridCol w="702264">
                      <a:extLst>
                        <a:ext uri="{9D8B030D-6E8A-4147-A177-3AD203B41FA5}">
                          <a16:colId xmlns:a16="http://schemas.microsoft.com/office/drawing/2014/main" val="3269591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Results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12281" t="-6452" r="-17807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28090" t="-6452" r="-12809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980702" t="-6452" r="-100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120000" t="-6452" r="-363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6537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473573FD-3BD4-1C9A-D915-69D16CAA0E64}"/>
              </a:ext>
            </a:extLst>
          </p:cNvPr>
          <p:cNvSpPr txBox="1"/>
          <p:nvPr/>
        </p:nvSpPr>
        <p:spPr>
          <a:xfrm>
            <a:off x="459118" y="4814544"/>
            <a:ext cx="233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Winning configuration:</a:t>
            </a:r>
          </a:p>
        </p:txBody>
      </p:sp>
      <p:graphicFrame>
        <p:nvGraphicFramePr>
          <p:cNvPr id="131" name="Tabella 130">
            <a:extLst>
              <a:ext uri="{FF2B5EF4-FFF2-40B4-BE49-F238E27FC236}">
                <a16:creationId xmlns:a16="http://schemas.microsoft.com/office/drawing/2014/main" id="{1FA2008A-FFA3-8B57-A997-2215F55A8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30440"/>
              </p:ext>
            </p:extLst>
          </p:nvPr>
        </p:nvGraphicFramePr>
        <p:xfrm>
          <a:off x="3098255" y="4238502"/>
          <a:ext cx="4404430" cy="152141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02215">
                  <a:extLst>
                    <a:ext uri="{9D8B030D-6E8A-4147-A177-3AD203B41FA5}">
                      <a16:colId xmlns:a16="http://schemas.microsoft.com/office/drawing/2014/main" val="3487132662"/>
                    </a:ext>
                  </a:extLst>
                </a:gridCol>
                <a:gridCol w="2202215">
                  <a:extLst>
                    <a:ext uri="{9D8B030D-6E8A-4147-A177-3AD203B41FA5}">
                      <a16:colId xmlns:a16="http://schemas.microsoft.com/office/drawing/2014/main" val="69646262"/>
                    </a:ext>
                  </a:extLst>
                </a:gridCol>
              </a:tblGrid>
              <a:tr h="380354">
                <a:tc>
                  <a:txBody>
                    <a:bodyPr/>
                    <a:lstStyle/>
                    <a:p>
                      <a:r>
                        <a:rPr lang="en-GB" dirty="0"/>
                        <a:t>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High-wing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55018"/>
                  </a:ext>
                </a:extLst>
              </a:tr>
              <a:tr h="380354">
                <a:tc>
                  <a:txBody>
                    <a:bodyPr/>
                    <a:lstStyle/>
                    <a:p>
                      <a:r>
                        <a:rPr lang="en-GB" dirty="0"/>
                        <a:t>Engine &amp; propellers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Tractor, under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18928"/>
                  </a:ext>
                </a:extLst>
              </a:tr>
              <a:tr h="380354">
                <a:tc>
                  <a:txBody>
                    <a:bodyPr/>
                    <a:lstStyle/>
                    <a:p>
                      <a:r>
                        <a:rPr lang="en-GB" dirty="0"/>
                        <a:t>Landing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Retractable, tricycle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99407"/>
                  </a:ext>
                </a:extLst>
              </a:tr>
              <a:tr h="380354">
                <a:tc>
                  <a:txBody>
                    <a:bodyPr/>
                    <a:lstStyle/>
                    <a:p>
                      <a:r>
                        <a:rPr lang="en-GB" dirty="0"/>
                        <a:t>Tail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Cruciform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364363"/>
                  </a:ext>
                </a:extLst>
              </a:tr>
            </a:tbl>
          </a:graphicData>
        </a:graphic>
      </p:graphicFrame>
      <p:pic>
        <p:nvPicPr>
          <p:cNvPr id="132" name="Picture 6" descr="Call for Papers – CMWRS2022">
            <a:extLst>
              <a:ext uri="{FF2B5EF4-FFF2-40B4-BE49-F238E27FC236}">
                <a16:creationId xmlns:a16="http://schemas.microsoft.com/office/drawing/2014/main" id="{4964291C-737B-CCD2-F799-6D74E009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48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1C0FA-F046-A31C-10AC-D72D22C8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9166DB4-1BC7-BA35-CF4D-D7FF31C50BEB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8FAA89A-FE24-A240-48F3-F75D5E9E0A77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8BEDE70B-1856-76FB-2A40-1E5EEAAF17E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3A8E2B51-4D22-8C79-C5C8-2A4DD91DE695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959DA348-341E-C081-A2F9-EAA0CA42DE26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D8ADF5D1-B4F8-C410-D6DD-DD143EF4ABBE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D98A4927-0670-D7B7-96EC-B72EF2DDFCDC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5A5724A4-1A34-9C67-C741-89089DAD7DA1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6E5DE82D-B7A8-B6AC-73AD-89ABB75336F4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DBD9D453-F078-F99F-9375-E3A37F684B8A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52A3102A-447B-834F-0AF3-674716E053B0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C21E17B4-7877-4236-DC8A-03195E7BD4CD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EA8A0C56-BFE1-190A-4A9C-22922DFE99B5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33C7CD2-67D2-23BA-6D3A-7052DF1098E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8613B3A1-E897-5FA5-02CC-0526ACA470F3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35E379D8-2289-11CD-685D-966B36D0902F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B09F04F1-B3AD-62EE-FDB1-1764E329C0A1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128930AD-16A2-AB88-9887-38DD7F42D20C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D3B35C1-AEEB-2D29-F519-E6858C9A8FD4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5FD7A532-7058-BE37-A6A1-10B6139D6AA3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3F393D89-CFD5-CECF-6DDA-F4C819C60803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D620BB47-286D-708E-18C0-55BA68CF11E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845B8A73-6D98-8D70-6D9C-020F003301F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2EDA9A9-5061-4D64-80F7-3C8C67662EAB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E3373025-5AFB-B0A0-2C54-FA177327AC0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66B42AC7-BD92-1024-A2B4-C99D73E1C5D6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30A21F32-EB06-67F0-1AD1-C7DC50651DF0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932202BE-0E92-41C9-AD4B-8969625CCC11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8CF3B0B0-0FB5-F793-6593-C32586C147B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D01B7C5D-E098-91FC-7E92-313DC373EA36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B11AA412-8FF8-FF37-55BA-EF5E1474BBD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B68D94C-AB3D-5127-8040-1A13C9E64879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E4F27D70-CF0F-9540-573B-AEC7187F2371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F4C85E6A-7E05-81E5-17F3-3B98C5560023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ACFA4A25-9788-4CF9-1E8A-06EE19131F9F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2F98D451-FDC7-5BF3-A534-6D3F6EABF148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B477604-B4A9-1113-53A9-AA51A3E8191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D05C09B1-A644-FE49-075A-0F24854403E6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27B12255-7950-AA0A-E955-2D43F65FE58F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08F1BCE7-0B18-FF53-AB05-E49D4F03EF1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B1C31157-C1EB-27DD-CAB3-198006F4466B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9DCE0F40-D3BB-03C8-9100-6C28E6A759DD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06D72F6-364F-38AC-99E5-080E996EA77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C741EDED-7AC8-51B0-09F7-80B17502A69D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A540F8A-533C-735A-8178-5AA18F685F4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4CDC261E-91AC-E645-62A6-57A75CF7D4B7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374F1022-2D3D-5035-5E47-ACFF90A43CBD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947561D6-7F6E-2063-2D04-EADB05A358C5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60A5411C-D258-B142-66C0-FB280CD8A9F1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5797BCC-5C56-44F8-713C-255B6CCD4D8A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EE4ECC6A-ECC1-C8BA-56F6-CF2CA9E4B90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B34260FA-CDC3-D7BA-0697-DF947C2F9F5C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C27808E3-FAEE-B4E9-EC42-818DCE54D7B1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704ABCD0-B451-5DE6-AB39-2F4EB890B2E1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30EE78FF-5564-CE1C-BFF1-3E109CDD5B9D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C9512C8C-1015-0179-F0D9-ACC3E8F43DC7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C1F5395-118C-4652-02C7-D14F908E2FC3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8ED4C0C4-7F37-2BD2-A8D8-4D4DC9B5EBD7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2218880F-9885-9DE3-579D-55C5CC1A4E8D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DE007EA-299B-70CC-FB1C-140C56AF3018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2504D92-ED30-387E-693C-EDB828C715A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A358473B-A7AA-3E30-561F-930B2542B83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62FE3F58-BBD4-1210-575F-244F7371E139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5501D93-BF03-D3AF-E0F2-BDF96B27B6EF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C6568E2-90BE-9F3C-3DD6-0C99BB7E40E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37E03AD6-1A48-1531-CF44-61D05A7A576B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7E6A6279-AFAB-8E7B-1FE0-C5FD9B212A72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4D9129EE-5977-2912-1776-0A1C2CFC8E85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16D76C5E-C275-F647-7D3B-606A3742220C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43290752-C44E-ED26-5715-CA642A3E5572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69B64138-B3FC-94BB-B42B-97B13AD1D18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C1582E80-56F7-8C5E-BF31-5D5B36B9526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17398860-46D5-42F4-7798-4CBF62E1606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836D7FD9-FE46-1A5F-B9B1-C05EDC942924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BC91A0D1-1B53-F3C4-6689-2ACD39EEE520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77EA5945-6C85-D8CA-8B90-539EBD9EB89A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3BA4B9D-D5C7-72FA-C124-A411BD352B21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275F93D-EE37-2498-82E7-BF2AB6F6AB52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6F30781-333A-7D02-1A36-A952F4DF539F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E52C538E-6221-3EDA-969C-0E53C505A35C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EE4F2D91-0CC3-91D2-A846-45F960650D9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F83087D2-C810-AC06-13C5-2804065A9E0B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57286006-DF97-F4C2-E7BF-557CD250D12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40B5F2EC-F241-923C-4B8B-08F20E010811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DF084C43-275E-E5A3-1E60-D3AB0813E29B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32073E42-C60A-38A2-5825-132C31B04772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1389021D-11E4-EA71-86A1-DB6633853949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E29980E-6E42-5041-796D-D6754D3A5373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2F95ADCD-6510-AFB8-5B18-14A5B4CE6D6A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981FF9D-0D26-A348-4896-8DF22318924C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441BECA7-EDC8-CF32-9A64-B98512CFB5FA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FFD4992-DBEF-ECA7-1E7C-C6E2C851EA79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B3C4C389-AB21-1D32-6E0C-74F8740F8314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757F1300-4A57-13CF-264B-D78B33CDB993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37CBFE2E-EC83-2E3D-589C-4078169B7613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03F968E7-55A7-9061-B252-81C9813B43D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29296D60-A60F-A851-AE73-16C70FEC260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BC84367A-73AA-3DDC-07D1-94FF5A679F1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7B4EDC7-5C19-B3CC-DC49-93565FE480D0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7A7F5E6E-B2B5-4FCA-02DE-2A1A73ACD9D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07EEB0B7-D5A9-7646-FB00-2E6D2A6511D2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A6DC3BF9-C452-4EED-337F-98A2DBEF3EC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CD29019E-B44F-B452-884E-0990CF88EA60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5662B88F-9D5D-F7B7-173B-9D081392F9BD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AE80C76B-D40E-C795-D16C-073C04844A68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81C8AE86-11C8-681B-9D92-5935147AE56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5AEA0B98-4183-A0B0-0C86-F3D1636371A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E5E7C9B9-BD17-0FC2-6F8A-667EAAEB04F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267B3664-B399-A4A6-055B-1F249039CE3F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2B0635D5-341F-0D79-EFA2-FBA96D24DA1C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A6B40EF0-6898-C049-EA90-3C6C60CDC392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B40A9117-FFC9-EECA-B571-22E975F28984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0EB63E6D-55BD-3C62-A764-A74C0BAB192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5EA234A4-3200-A0D0-0E6B-8BADA2A99D8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B372B915-CBCB-39D5-479B-DD65C208BDA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9831A0D5-D28B-7836-67F4-659F1E1F6F17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691E17A0-1EB3-B9B3-3657-E59BC1B27D47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FEBB6229-40A4-3CE1-383C-958D54A9BB4A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565FD144-FC27-4091-F825-FB76C2D69B0A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4AF4F71-B0D0-CC05-0EA7-D88C7F88C175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05E37AB2-8690-76ED-6847-5463A9BED927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3F4A4A51-A055-F7FB-00B1-CC2C7D7C9F40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A758FFE8-DFE8-2EFA-6967-DBA6A2CE32BE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F8A9727D-EA7D-0FB1-B8CB-13DB11C4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5FBD52-C32D-921F-1143-D7FC59AE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Open issues</a:t>
            </a:r>
            <a:endParaRPr lang="en-GB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711119-3D34-0607-1DA7-E9441924EE6C}"/>
              </a:ext>
            </a:extLst>
          </p:cNvPr>
          <p:cNvSpPr txBox="1"/>
          <p:nvPr/>
        </p:nvSpPr>
        <p:spPr>
          <a:xfrm>
            <a:off x="300878" y="1428492"/>
            <a:ext cx="393645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Mass limit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Aerodynamic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Landing gear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Propeller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Operating cost</a:t>
            </a: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E7092DD0-8037-3CE1-AFB0-B17580D659EE}"/>
              </a:ext>
            </a:extLst>
          </p:cNvPr>
          <p:cNvSpPr txBox="1"/>
          <p:nvPr/>
        </p:nvSpPr>
        <p:spPr>
          <a:xfrm>
            <a:off x="307120" y="4027711"/>
            <a:ext cx="290804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Additional considerations: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Mission equipment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Night-time firefighting </a:t>
            </a:r>
          </a:p>
        </p:txBody>
      </p:sp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FD88ADD9-A42E-E2A1-D290-64609C8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6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0BF82-B110-0769-DD00-6B3CC988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2894338-1430-407C-61BA-C5C4CD7A75CF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8F2E2B0-0E50-93F7-AD9F-693197BAB7F0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CCFA5811-90B1-F55F-9399-46E8696CADE6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F3A5294C-9DA0-1E59-161A-4A2E641F1365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9EFA88AD-2ED2-435D-B36D-5B3117111B5A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F49A69D9-030C-EFF5-2F11-10CDC4207C18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089C1B7D-16E1-6183-6FAD-78B9368E19D6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E28B00C2-5815-2FB5-F46D-2B51CF63E093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671D9625-C81F-EC2F-E505-3B1495D90512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7ED6BE58-6C4F-860B-5947-6459DF8883C6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C939955-62B2-A3C8-71BD-8E7F36F3DBDA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13D3049E-BCD0-FD4F-FF71-399BF589C5EC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4A7861C3-4F09-FA4B-C018-E14AD77347A0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F0C8350-17FB-C3F3-A957-D6557F0F015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A491CB90-6C1D-B191-6323-2D705F71BD11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B6E7181E-0A1D-6006-74BF-FF22A4254F7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E49638A9-77E9-A58E-42A7-BE46B9ACD00C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74FE15F5-62D1-B874-FD64-7CF49AC9D6DB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B78B537-43C5-CF80-B28C-DFC36462A57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B3C21761-514F-CDFD-80D6-B621E8E31535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64067664-FAE8-6563-7ACF-5168FB6532FC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5CA31B06-6A01-A6DE-AD50-A7858EBEA3B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08DEA7E5-6FAC-8F2B-9719-C2ED0574C41D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EBF94EEF-C7ED-799E-4310-7A22EBDE82F2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647B9CF2-E586-1CCE-AF1A-28DE5DB7DCCF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C945B20-34B4-898E-93CF-712BC2EB3841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76C091FC-A3B7-8576-EC78-2D2556D956B0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23DCA511-9711-6DE8-BFC0-B077C7CC51A6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E0FB417-C773-00B2-6492-0142FD227F90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9B14ADE0-9B6F-7910-6173-7C0CBDB5143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3F801ABC-18E5-CD6A-9AC1-32CD117B75CA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FFA301F7-E8F0-980C-C9DA-6AD4FF189C05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1CB8F4B7-876B-0EF8-9905-7E53FB21DC0E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8CE3B450-0206-AAD7-A1FA-8C4837B9527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9554EB78-A110-9576-32FB-B80DFB173BF6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9EC8B973-1C2E-6390-494A-418C050BBF84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FA16871-C480-B7D4-377F-92F756555746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657D704-37F5-0A5E-495F-49459DB24451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607708AC-6055-8821-FB9C-AD2E621148D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6A3BCBC8-8E94-89CA-4FE4-8B446771FA2D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14335226-B19B-0E68-561C-B5E9C5C7473A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EC3FA92-AD0E-5122-5E4A-4DFBF4F1202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E5692D94-7AE5-53D4-78BA-C4AA537E71C5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3728A30A-7C6C-46AD-989E-4FE81010FF88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05E8BFA-D63A-DB86-8B6B-B87313C4BF20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9930829E-576B-8EEE-EBC4-BD8C4A002FEA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06774D6B-81A2-4073-19CA-6CF57E655F8B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8315875-E490-A189-C6C9-E156DD7DDD3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ED506ECE-D517-B43B-E1E2-0F56609C2D3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BF3D4916-05D5-DB52-89E4-6CD5AA39C1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CAC2E42B-BCCC-511E-D5BD-90E8998AE61E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8153E6F8-6094-61CB-F7EF-57448509A6F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11FEFF18-E253-58C1-3D99-2840CB7DA28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9B62B310-FE85-CFCC-D14F-D0A4555F9CCD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9630E79-5B5E-FE38-A1CF-5446A8309062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804149A6-AD42-6F98-046C-41F77FCDB5FC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9AC0CFEE-CBD2-4857-24BA-CAABCC4675D7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F488CC7E-E22E-8CB4-5CB4-9CB1DA4A3FFB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C05E3D98-7EAB-3AA3-D568-A97BD365D188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C8932A0-7A40-48AE-E618-393F128DEDC7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282D356C-29D6-9DB9-3166-9F4D1909A5A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E5DEFF13-9B1F-77CD-00C9-1069DE41CC07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CD273728-399A-A389-96E1-655167C3E299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EA86F76-F7BF-FFC5-1AB3-CD6A89E7C336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1587714B-ADC5-EB12-E6BE-9A2000F9A791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B76C87EE-43DC-A812-6144-7F75B7600215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106CCA33-0138-6A24-215B-021E480F195A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721C936F-684B-6FD8-DE1E-3FE1ADD972E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478FC98F-C606-21A7-EE24-C6F20AC796D2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38205E28-810A-AAFC-F949-F17EC3664652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F608BBBE-F491-DD7C-B770-84A3F0EB99C3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B6FDA0BD-B739-55A2-945D-EAAF11B4F360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7C4C1FB4-942F-0178-631F-2828A22D48BE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E2401B17-2E48-02AA-E987-CFC6C6304E49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491F611D-9B27-7F8C-360C-8CC88643D2BF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B086A69F-4B32-B1C1-5CFB-790147AFAD5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1BF5885D-0E52-A10D-5550-887970FA13E5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4A6B4B0F-2B72-351B-792E-CEC2455EAF21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C4CB1604-346E-C654-75F9-6A30D1943707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0FBAC6D1-CA5C-D317-DAFA-247E6A5E431C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3CD8B3FC-3735-7840-3E6B-7F7B2C9CE5A9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F4D631A3-3654-C7BD-70D7-80520988EF70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AE365E60-5246-8628-5BDA-97F48B43D113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C98F241A-0448-94C2-D185-2A8836E52C2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72672B9C-3255-CAC0-B831-5B4516040BA6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7003BCE3-449E-9B24-6E39-9183C2D78051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C820252-FA6F-93F8-FA4F-DDB3C4D092EB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BC8DC05E-D7CC-DC76-5FF9-1A264082842E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BA146887-0003-93FB-4916-4134B63AE88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DB3A8F34-4568-33E2-9B98-8B22EE71AE5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F6CD14CE-3438-5902-F205-90ACE92FCD9A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EFF0C329-B663-DA2D-53A9-409B218109D5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B893A077-C7FB-3F34-3399-68BD2BCDE44E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BE13DF1-E725-9CEA-B2FC-8B48DBE0EEAC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B3F9B19C-F42B-09C9-E42B-63F9DF20D99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B6F21BBB-461C-F3D1-9603-BD54E1B9061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B1FEA73-801D-61CE-7519-1D932C53924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7F94AA16-30F2-5C57-0DA7-DD1E7CCC2538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D021CBC6-882E-0B49-8B5A-8457367972F3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78371990-85A4-627F-1F93-4177FA1FE68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E2889814-DE75-8DDB-810F-0BABF3E6F8D7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A8CE6905-9138-F3C5-97E0-B511F81C62A2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883D900B-989C-5EF0-3BF1-A9631CE913E1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059A422B-A51A-7B10-0C46-471F1BA27091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C2B3AF3D-5DE2-4AE6-720A-ABF974C4A980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50E499AF-AD06-6D30-94DB-F38AA8FB9F9F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4AAAA8C3-FCAF-A048-9871-7304F2100244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2F041211-DAD7-3A50-76C5-0F069C9CD7A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183161CC-9063-E606-DAC5-8C3BDCE0F224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F72C6FF8-B928-72B9-0BD6-26A2BD85E61F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54F9A3F6-FDF7-0E59-325C-9AA18BB7106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7E1359E4-C628-92CF-3454-23C1C22E1128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3B33A12E-AF5C-8B70-62DC-2094590334D7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20773468-59AE-92A1-82AA-0F44686E0F22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28155F67-6DAF-8D1A-D882-FF48CCB6E259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7CF38683-F06E-E327-F873-3EA7F3CF515F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469F2A3-E038-663F-7E1E-BC0F83C59EC2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9C599F29-7EF8-07A7-EFC6-014663366B84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C7ED07E0-AEF0-7791-2E77-AF8337914329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426B0C21-8DC1-6269-612B-46A795D78AE0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6CCC70A-0371-4A7A-FDB1-12E005FD6677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3F66B113-8A2B-610B-571C-E2B2DAE9CF3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E51C5995-F3CE-2A85-3501-AB1AF8745E7E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8FD0DD87-75BC-4C6D-2FAC-FEB8C30B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BC7316-4083-39BE-C428-69BF694A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4556305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RAeS: Request for Proposal</a:t>
            </a:r>
            <a:endParaRPr lang="it-IT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Segnaposto contenuto 3">
                <a:extLst>
                  <a:ext uri="{FF2B5EF4-FFF2-40B4-BE49-F238E27FC236}">
                    <a16:creationId xmlns:a16="http://schemas.microsoft.com/office/drawing/2014/main" id="{E28680D5-1EE6-6308-EA3F-4D27DA57778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2971644"/>
                  </p:ext>
                </p:extLst>
              </p:nvPr>
            </p:nvGraphicFramePr>
            <p:xfrm>
              <a:off x="628947" y="1641935"/>
              <a:ext cx="3600000" cy="344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0">
                      <a:extLst>
                        <a:ext uri="{9D8B030D-6E8A-4147-A177-3AD203B41FA5}">
                          <a16:colId xmlns:a16="http://schemas.microsoft.com/office/drawing/2014/main" val="274218598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Main design </a:t>
                          </a:r>
                          <a:r>
                            <a:rPr lang="en-GB" noProof="0" dirty="0"/>
                            <a:t>specifications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496888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Multi-role aerial firefighting aircraft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35634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Conform to CS-23 Amdt. 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71629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 or 2 turboprop engines, already type certificated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244665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Main mission </a:t>
                          </a:r>
                          <a:r>
                            <a:rPr lang="en-GB" noProof="0" dirty="0"/>
                            <a:t>constraints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344281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Minimum air-droppable payload of  </a:t>
                          </a:r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2 000 </m:t>
                              </m:r>
                            </m:oMath>
                          </a14:m>
                          <a:r>
                            <a:rPr lang="it-IT" dirty="0"/>
                            <a:t>kg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1839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Segnaposto contenuto 3">
                <a:extLst>
                  <a:ext uri="{FF2B5EF4-FFF2-40B4-BE49-F238E27FC236}">
                    <a16:creationId xmlns:a16="http://schemas.microsoft.com/office/drawing/2014/main" id="{E28680D5-1EE6-6308-EA3F-4D27DA57778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2971644"/>
                  </p:ext>
                </p:extLst>
              </p:nvPr>
            </p:nvGraphicFramePr>
            <p:xfrm>
              <a:off x="628947" y="1641935"/>
              <a:ext cx="3600000" cy="344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0">
                      <a:extLst>
                        <a:ext uri="{9D8B030D-6E8A-4147-A177-3AD203B41FA5}">
                          <a16:colId xmlns:a16="http://schemas.microsoft.com/office/drawing/2014/main" val="274218598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Main design </a:t>
                          </a:r>
                          <a:r>
                            <a:rPr lang="en-GB" noProof="0" dirty="0"/>
                            <a:t>specifications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496888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Multi-role aerial firefighting aircraft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35634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Conform to CS-23 Amdt. 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7162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 or 2 turboprop engines, already type certificated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244665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Main mission </a:t>
                          </a:r>
                          <a:r>
                            <a:rPr lang="en-GB" noProof="0" dirty="0"/>
                            <a:t>constraints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34428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52" t="-435294" r="-1056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18391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9" name="Tabella 128">
            <a:extLst>
              <a:ext uri="{FF2B5EF4-FFF2-40B4-BE49-F238E27FC236}">
                <a16:creationId xmlns:a16="http://schemas.microsoft.com/office/drawing/2014/main" id="{21854EFD-D216-04F5-B589-19A689EF9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86422"/>
              </p:ext>
            </p:extLst>
          </p:nvPr>
        </p:nvGraphicFramePr>
        <p:xfrm>
          <a:off x="4915055" y="1641935"/>
          <a:ext cx="360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70165659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Merit </a:t>
                      </a:r>
                      <a:r>
                        <a:rPr lang="en-GB" noProof="0" dirty="0"/>
                        <a:t>criteria</a:t>
                      </a:r>
                      <a:r>
                        <a:rPr lang="it-IT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2940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/>
                        <a:t>Fast cruise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5452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/>
                        <a:t>Non-expensive aircraft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7283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/>
                        <a:t>Trasportable payload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236918"/>
                  </a:ext>
                </a:extLst>
              </a:tr>
            </a:tbl>
          </a:graphicData>
        </a:graphic>
      </p:graphicFrame>
      <p:pic>
        <p:nvPicPr>
          <p:cNvPr id="130" name="Picture 6" descr="Call for Papers – CMWRS2022">
            <a:extLst>
              <a:ext uri="{FF2B5EF4-FFF2-40B4-BE49-F238E27FC236}">
                <a16:creationId xmlns:a16="http://schemas.microsoft.com/office/drawing/2014/main" id="{F549D129-A6EB-F13B-7384-F6BE349F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57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5F2B-9D87-193B-5CC9-83888A8A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8C0D973-529E-1538-C86C-F0A142033F0C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E7CC6B9-47BF-0C42-F9C1-30B462F96F2C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511D67F7-627F-73B2-D108-0811BA66B3E1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856FD7A9-C4AD-7A4F-105D-A30AA605BB7A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ADA7A31-2F27-5FC5-E28C-FD3B09BD19FA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8C65CFFA-9E47-3607-FCF4-51BE96F7AD7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1E6D897D-92CB-D3D8-473F-AE65CCD94F9B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5A2793CB-8FD1-6B7F-2BEB-F0535DB1BE6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203A653-1440-F95C-58EF-1B94CE2EB184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957B70BE-F590-FB79-66CD-CA37B7D932BB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674D8ED3-A732-7D22-8A58-9099F85E8801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22F4D266-4572-AC6E-6F64-A703D2406C8A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427A3F7D-F838-ABE0-F35A-10273BE8A4FE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372AD0C-1DA3-0FE4-8A83-7D7CE49CF7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3047896D-ECE9-9ED1-08BA-01E3A571EA8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3A5F6937-A673-D6B1-CD64-9668152CF29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2D2C1274-7C94-F569-863B-2A6D63B01F81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C011BBFD-C36C-0A15-12CB-BBB5EA483A57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6CC45C95-2235-18F2-E588-C72BDD5FF149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F65F8877-A5B8-1858-9CEF-491CE85FA693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A0A54A17-9E0A-E6EA-9176-691907565670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594BCC30-EDBB-4EAF-AF3D-DD83DCA6711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EABC4B55-7524-BE9F-7CF7-23B5F51066B3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5B92DC84-7B21-47A7-411A-E5512C3ECA35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C6B60B58-4833-32AB-12D4-431C82B9DB8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08FC87F7-1BE9-DC3E-F059-3C14CB5AF6F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5C00D4AE-4A4B-977E-3EA3-DE80FE94E219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881ED070-7122-CA56-7390-FBE52C06DFED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DADCD76E-A30B-9054-614E-8A0A6081837F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81053682-5928-2B3F-F8AE-A2EBA32C9C01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B30715B9-EF0F-9CBA-D78D-113AD04C74CB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68EE03CA-9C4F-8F08-2D2C-3C3CCAE9117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4B614C46-9522-4CB5-DE2B-53E808FA71A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4B41CBC-A9BA-6866-22DC-D397DBE61B2C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CE3E3B82-26DB-126B-D8A3-9A96379B7998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DF3710F5-44C3-9EF3-05FC-56EE186283F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DA4C839-5824-8AE1-9B15-6B2E01DD512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F761FCF-A0A8-EB2A-C03D-D97ADCF92F53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D7B49A53-6FC0-F17E-72BE-94EF814623C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69A2D492-2979-4ABC-8F76-193FFF8D2E3A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B7C01C84-2A08-B907-F966-1A01F3FCC68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32A7F112-9A21-0AE1-72B3-1E94241D46A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6A3A75C6-01EB-5D87-47ED-BBEC6C81F219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7662BE5E-F2E6-F018-DFB3-8B2CFE426E0E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6713E7C-862C-A506-532A-42CB71421A6F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71787C04-9932-AF89-33BC-A87375E44095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F3D8424A-078E-6A92-50EB-B61BF8C6A5E5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B88ECC45-2CBF-EB27-3AEF-7F52EF75FFE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6983CBCB-777A-98DE-497C-8F1C4989780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DE9DB00-D6D7-2500-28F7-DB291B7FDB5D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8E42C2D7-D965-653D-E511-2CAC177170E8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06B47A96-95C7-F8DB-F62B-894FC96341F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3E939595-A761-87A3-ACFA-E2250E3E84A1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496BC342-0F53-D53A-752D-82FAADAF34AE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D7A8A818-D5CE-D31D-1D1C-817934A13826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8151FCCB-4128-188C-5D53-F01AF8341A93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599A199C-363E-3859-5322-52F6A1D86764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D010720B-7B61-76CD-4EBB-5608B9D20A10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5FE170CD-8235-165D-AD03-506F4A88507F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A31CD03-A922-87C2-297A-05F3EB5179C7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353422FE-AEA6-F41B-CFF6-87EB5FA2490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0946E335-6EB2-FE72-DE5D-E72A91B169D0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C677D2E8-D7EC-7F16-9A74-9AD18A11808E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7F63BD0-981E-209B-010A-8A18CDAE60FC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42D7BE26-585E-DEA0-9321-B1DDE558DEB1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A13908D0-EC0A-256E-D439-67A2115DC9B3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ABE96746-E52B-C7B7-A2EB-BD3DB9BCB688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ADCCB60F-39CB-F640-AFFD-3F00B9973868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1B30039-CBB8-772B-5EC9-99F45A3990BF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00656D7-9D00-10BD-C4AD-715CD526CB87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566AE624-B685-AA3F-4D2C-2DF2697544BE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BCB0F2F7-163C-4928-F41B-59309F8522A9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E0D338D-F6A6-0560-6323-199D2FD94D5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AB849864-3BA0-709F-CE71-04538895069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47DC19FD-9CDE-D557-1F6B-D387309F750C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D89857E8-EEB9-9F3E-1D2E-B0B9977203CE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A6C99588-AF55-C53B-5A0E-715760A67F9C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3B6488CB-CC37-F4D8-8AF9-3142254605DF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49B90443-A731-3559-7272-06187A6FD102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250E3BA3-03C9-8357-1097-47E5A5BF292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ADE1C3C4-5187-4522-1B0D-D040CBC1C3B8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B2DEEDD0-A08C-1332-A8AF-47E96A3DC2CE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DE143BB6-922D-981B-41AE-0390EF557FD5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3C340A64-902C-4413-B4A2-772448844D32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674C6948-A55C-B282-0694-78222F49E827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77F89F44-8938-5ED3-A97B-D724C1A9AE79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E84B530-FEAE-D661-4FB8-F59CDE0968EF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99473F64-48A1-03F5-5863-412662DA0C14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6B8D1F8E-F338-BC32-2B0D-3F440540AEA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A5CAF516-9EB9-0294-A75C-B8577F0B701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8DF97A59-F27D-4698-E125-DF6AD72B700D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56B1350D-DC8F-8337-73DB-88F03588269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FA3F7AC-C0FB-4002-D633-4ED5C14EAF4B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B5303D42-5F96-AD48-24B6-27D4A673FE58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29D213C6-607D-308B-4BC2-1AA4537DEE85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F1EBACA3-98D3-A191-3797-4BF0106BDC43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F5B94B7-62A7-E5AD-1F92-F068103DC421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960C3502-BEC5-C204-00BD-35347DFC524B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8FD2D14-B906-7585-60C9-BB23AA83922E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1EB1CCC-70F9-D6F5-D851-9DCDB455C20F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E3F68550-F9EB-9013-BE0E-BC72E1A9B758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3F07D611-2403-EBE3-D7FF-B8DF8E9961A0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570B3A1D-AC9A-E431-B7E5-1977DED2FAA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3AC0BB9C-04CE-BA87-FBD9-B56FA0DBF12E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0A7E53F9-CDB4-8669-204B-5061F2DE7D69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8EBD563-226B-1DFD-B704-18203E2D4CA1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9A2F15F5-C9A9-ABEF-0491-C453F7A1C670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ED89F118-628F-283D-625D-C27D1B79F73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A027CF22-183C-CA3C-25EF-E5B127E75E59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0978DD62-7481-1B71-1BC3-DB61C01EE929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5E3EF51A-AAFE-2A6D-E5D9-260147956EA2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DD888E73-EFF7-FB50-F003-94F644C9D916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17DB4805-BCD5-2035-4E57-299CAAC81D8F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0F9289F1-2D68-FAF0-F8ED-712F8A3C6B17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9330E20F-F8AC-F630-C465-4B9C7D961001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55C1709C-82B5-5FD6-0A4A-3891220C804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883F03DB-E70E-AE7D-58FB-A41F68251C53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09158A5-29E0-A148-2680-E3F2C19109AF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9C45EE81-CEC7-8789-EB34-FF2A3FE2494F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AE91A60A-A408-BEC0-8156-C7F49E084962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8A2DEDA6-C592-C819-F96F-B192C83D71CD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AAD1B3E-13D9-4DD4-035F-20E01564DA5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41CE08EB-E96B-30DC-DFE9-C39344296DFE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E16C6BD7-AD27-F646-A76E-DE4851F5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59533A-595A-302C-C199-9B1C44EA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4556305" cy="488631"/>
          </a:xfrm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Solution</a:t>
            </a:r>
            <a:endParaRPr lang="it-IT" sz="2800" b="1" dirty="0"/>
          </a:p>
        </p:txBody>
      </p:sp>
      <p:graphicFrame>
        <p:nvGraphicFramePr>
          <p:cNvPr id="3" name="Segnaposto contenuto 3">
            <a:extLst>
              <a:ext uri="{FF2B5EF4-FFF2-40B4-BE49-F238E27FC236}">
                <a16:creationId xmlns:a16="http://schemas.microsoft.com/office/drawing/2014/main" id="{5553270F-0AC7-3D8C-32B3-B0DE5B788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3326"/>
              </p:ext>
            </p:extLst>
          </p:nvPr>
        </p:nvGraphicFramePr>
        <p:xfrm>
          <a:off x="595728" y="1344404"/>
          <a:ext cx="3600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847528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Main features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6487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Twin turboprop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6303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RAeS compliant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2670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No pressurisation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9309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VFR oriented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0266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Secondary missions: surveillance, survey/charting, SAR and cargo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777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Tabella 128">
                <a:extLst>
                  <a:ext uri="{FF2B5EF4-FFF2-40B4-BE49-F238E27FC236}">
                    <a16:creationId xmlns:a16="http://schemas.microsoft.com/office/drawing/2014/main" id="{425FD299-D666-5B0B-D069-867C60908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714549"/>
                  </p:ext>
                </p:extLst>
              </p:nvPr>
            </p:nvGraphicFramePr>
            <p:xfrm>
              <a:off x="4948271" y="1984484"/>
              <a:ext cx="3769417" cy="28467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9417">
                      <a:extLst>
                        <a:ext uri="{9D8B030D-6E8A-4147-A177-3AD203B41FA5}">
                          <a16:colId xmlns:a16="http://schemas.microsoft.com/office/drawing/2014/main" val="1522686160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Performance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00736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𝑀𝑇𝑂</m:t>
                                  </m:r>
                                </m:sub>
                              </m:sSub>
                              <m:r>
                                <a:rPr lang="it-IT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=7 929</m:t>
                              </m:r>
                            </m:oMath>
                          </a14:m>
                          <a:r>
                            <a:rPr lang="it-IT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kg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316494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𝑃𝐿</m:t>
                                  </m:r>
                                </m:sub>
                              </m:sSub>
                              <m:r>
                                <a:rPr lang="it-IT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=2 000</m:t>
                              </m:r>
                            </m:oMath>
                          </a14:m>
                          <a:r>
                            <a:rPr lang="it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kg and</a:t>
                          </a:r>
                          <a:r>
                            <a:rPr lang="it-IT" sz="1800" b="0" i="1" kern="1200" baseline="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𝐾𝐼𝑇</m:t>
                                  </m:r>
                                </m:sub>
                              </m:sSub>
                              <m:r>
                                <a:rPr lang="it-IT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=200 </m:t>
                              </m:r>
                            </m:oMath>
                          </a14:m>
                          <a:r>
                            <a:rPr lang="it-IT" dirty="0"/>
                            <a:t>kg for the main mission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363279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𝑃𝐿</m:t>
                                  </m:r>
                                </m:sub>
                              </m:sSub>
                              <m:r>
                                <a:rPr lang="it-IT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=2 200 </m:t>
                              </m:r>
                            </m:oMath>
                          </a14:m>
                          <a:r>
                            <a:rPr lang="it-IT" dirty="0"/>
                            <a:t>kg for cargo missions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310415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𝐶𝑅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=463 </m:t>
                              </m:r>
                            </m:oMath>
                          </a14:m>
                          <a:r>
                            <a:rPr lang="it-IT" dirty="0"/>
                            <a:t>km/h at 3 048 m ISA+20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39634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it-IT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𝑇𝑂</m:t>
                                  </m:r>
                                </m:sub>
                              </m:sSub>
                              <m:r>
                                <a:rPr lang="it-IT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=1 641</m:t>
                              </m:r>
                            </m:oMath>
                          </a14:m>
                          <a:r>
                            <a:rPr lang="it-IT" dirty="0"/>
                            <a:t> kW, PT6A-65B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865564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t-IT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𝑆𝑈</m:t>
                                    </m:r>
                                  </m:sub>
                                </m:sSub>
                                <m:r>
                                  <a:rPr lang="it-IT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it-IT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€</m:t>
                                </m:r>
                                <m:r>
                                  <a:rPr lang="it-IT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8 000 000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9682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Tabella 128">
                <a:extLst>
                  <a:ext uri="{FF2B5EF4-FFF2-40B4-BE49-F238E27FC236}">
                    <a16:creationId xmlns:a16="http://schemas.microsoft.com/office/drawing/2014/main" id="{425FD299-D666-5B0B-D069-867C60908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714549"/>
                  </p:ext>
                </p:extLst>
              </p:nvPr>
            </p:nvGraphicFramePr>
            <p:xfrm>
              <a:off x="4948271" y="1984484"/>
              <a:ext cx="3769417" cy="28467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9417">
                      <a:extLst>
                        <a:ext uri="{9D8B030D-6E8A-4147-A177-3AD203B41FA5}">
                          <a16:colId xmlns:a16="http://schemas.microsoft.com/office/drawing/2014/main" val="152268616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Performance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0073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106897" r="-671" b="-5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3164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120000" r="-671" b="-24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36327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379310" r="-671" b="-3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1041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479310" r="-671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96340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560000" r="-671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86556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6" t="-682759" r="-671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96821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0" name="Segnaposto contenuto 3">
            <a:extLst>
              <a:ext uri="{FF2B5EF4-FFF2-40B4-BE49-F238E27FC236}">
                <a16:creationId xmlns:a16="http://schemas.microsoft.com/office/drawing/2014/main" id="{43709B9D-0ED4-BAC0-CBF8-669C87111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440956"/>
              </p:ext>
            </p:extLst>
          </p:nvPr>
        </p:nvGraphicFramePr>
        <p:xfrm>
          <a:off x="595726" y="3896412"/>
          <a:ext cx="3600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847528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Configuration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648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noProof="0"/>
                        <a:t>High-wing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630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noProof="0" dirty="0"/>
                        <a:t>Tractor, under wings propeller and engines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267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noProof="0"/>
                        <a:t>Retractable, tricycle landing gear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93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noProof="0"/>
                        <a:t>Cruciform tail</a:t>
                      </a:r>
                      <a:endParaRPr lang="en-GB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026643"/>
                  </a:ext>
                </a:extLst>
              </a:tr>
            </a:tbl>
          </a:graphicData>
        </a:graphic>
      </p:graphicFrame>
      <p:pic>
        <p:nvPicPr>
          <p:cNvPr id="131" name="Picture 6" descr="Call for Papers – CMWRS2022">
            <a:extLst>
              <a:ext uri="{FF2B5EF4-FFF2-40B4-BE49-F238E27FC236}">
                <a16:creationId xmlns:a16="http://schemas.microsoft.com/office/drawing/2014/main" id="{CEFA7FDE-9A49-FC17-3990-59876146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1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E85C-3788-E2ED-D729-CAF5F8A1A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70825B-8D13-5787-2513-C8C8C992703F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0939BA-4E42-023B-9FB0-A5DC8C158F89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C41D656D-C466-0BF2-4DFB-4A1AF858D176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A87C283F-E063-F13C-172B-1BBA1FF2B7E8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18413A8D-BD9F-0957-D62B-91E8C624FEE9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B9198D63-EC82-98EF-16FC-8188882649C6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07CAE597-0E65-5749-206B-3889FC788BB0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E0FBA41-5F97-5CFD-8CB4-CC2307CC59BE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86B2AB13-27BE-228B-5C3F-699A8D466063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14B7D2C-9B25-6DE5-5FF0-9260C01E2E9E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8FA0ED2-1CD5-69E1-A111-12086BC7C807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7A563777-F643-99D9-31A5-A5733B20784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41D2C12D-83C0-556B-2ABF-AAA9441D2D8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B21E31EF-8975-FF76-16E6-E7954EE85D5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F2B95E8A-789C-8DF0-698B-BE255E6AC707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4A29C776-C23B-A3EE-31F4-F1570E94B519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63CE5502-54DA-5738-98FD-E1ABD8366FE0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66288269-71C4-5A83-12D5-51C5B26EB3E2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15FFFEA9-85E2-EBD7-AD3E-6D2F961C16FB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8774D85-812F-A95C-FFCF-F7066306C92A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E943DA2-C205-97F7-DABA-F05E864A6948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F9BA6FBF-75ED-0A0E-34B2-8CC5E0C8425A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E860C777-FF18-8BD4-FDB5-0A0121AF7428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753A96BA-8D11-2849-5F59-DB2FE3A515F1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C71C4F7-C01A-F147-7868-26BC73026A01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FCDE9661-2353-FB50-4B81-FE6F89D3559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0E7FF09B-5FDB-76A3-4E8F-ECC2F209F4ED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15A1370C-DCF1-762C-2E03-857634E75337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D174CD42-D56E-995F-8F51-7D58716995CB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1A2A8CB7-6407-AF0E-C6B3-21028E2ED33A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C7C93A00-B938-60E6-FD3C-E44562CC47AC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462D30D-726B-FD53-C0B2-C7F4D2F46A2E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67FD0F3D-272B-42A5-7D77-FDC52D900C9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C6E5A779-8EB4-D36C-3514-1D3A305B24AA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E26E378-D376-15B1-F30F-D79047F812A1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4964846B-97BE-8877-160E-6C52BDE9316D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F157100E-1057-EEE9-403C-22B0042335D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63278EB8-335B-4291-1E4A-89B470F84270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5CF2BD59-47E8-DD55-3933-8A8B55819C22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C59391AC-F486-746B-D5C7-AE5D2B7AD47A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921F0CC-2EE6-C30C-6850-8E06BC003C05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9AF4B0CC-BCF4-1B5D-8F6A-3EF0706CFFB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0DF30B09-F9BF-8020-FC49-ED510E607E52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B14C3072-6AC7-26FA-69D6-CDBB2974D7B9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415A6A48-5130-0CAA-43B2-B9E59C1CB67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14B1DCBD-B4CD-4A77-C0F8-0F4912D739B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B01DA0E8-4F1A-B166-A3F3-6D53B23361A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325DF82-B6F6-1496-8E84-F5BABBD1E4E9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F78AB7C4-9F55-6FFF-3DD0-E87B350DB23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3B666951-38DD-F3CF-EC2B-91E219A679C6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E394D9CD-11C2-6E47-81E0-08A2370DDD7B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50131802-E3BF-6757-9731-F561C5020983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675006A7-C35A-7DB4-DECC-B757860267A4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2FBC0863-C81B-A656-CF77-F6B6C0268507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2A335A75-E4DC-9929-F727-028CCB08E64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09B14C1B-3C44-6761-F827-044E9EE98D01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7280529-86D1-A2E7-88C9-CFFCAD362F2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3A14134E-BEB1-8A41-2708-05E3EEFB803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0FE43389-83E7-83BE-5C9F-D49D728774C6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FE22F0E-9552-BB0C-1178-B8B0684FD468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4AB6658-7E1C-50EC-31CA-D5AD60A2C47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15B2A3EA-4C85-72F1-AFF2-13B738651DE2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4491A3CD-402E-D047-14C4-8E364045097E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F82EB55E-BF03-087A-EE11-DACCDBBB7F51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7C96E377-C286-5F45-3C8A-1A02DBC5A364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21BF8C23-6E0C-54E8-477D-60FF8F3F495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89FE97A1-BE29-F8D1-B4DA-6D6078CC22B1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46BEA0EC-C7D1-810C-A9B7-3FF72C99DF5B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122AAD6B-3F50-A3E0-7F3A-E9B27330919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B244A828-F765-1BDB-330D-78BD3CC7A128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1934C255-4981-36AF-E66F-C0E91A69AD2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30249659-BCBE-52F9-0E9C-46D7C1019038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6CC1F3FD-3C36-7917-8D37-4D9577C1355C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D57C8675-1043-8B83-9CC5-68D09A926D40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244527D3-A80C-DC5B-EFBC-43867A026946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E58ECAB5-CF45-1BE7-ECF1-D2E18F2D9122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F15231C2-6235-0C38-A01C-CCF91CF4A659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9307576-1D51-17CA-AC91-F5A7680AC28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E728CD94-3729-DDBE-EBB5-8C4C6AF370C6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F9D761E-9AAF-B6E6-7B93-375061C4B7F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99EB296E-97BC-3F8A-D10E-AA69A4214F51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AB4F65D1-B969-C257-B821-08D858AC5DA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D27D3528-7B07-56F1-58DC-CDC08AD3F58E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7C17BE55-1D0E-B325-4AD9-AB9EF32AC1F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5203B5F1-80C9-D94A-9C3E-B88B081FDDA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0F154C25-939D-4103-6773-91A10DE9A268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D4DDEDD0-1796-C9A1-E6A5-453057BFA122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AC723EB3-BE26-03C1-E223-1916B07DDCC8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1EDCFF0A-454A-A41F-1579-840EFCFE1CA8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11B4069D-CBF4-EA5F-57B8-634E8694BE66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23160AEE-E598-8B3B-2A97-6AB37604AD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24FF860A-E12C-294C-A079-607DE602F1E6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0B90113C-C7D6-2CFE-DCE9-D199358EEFF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1F6D90DD-90BC-77A7-33B4-DD7A4A08D542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55844BCB-7142-CDB6-CC1D-05B38CD21CF2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F6190B50-FB92-D655-C61D-1122D29067D5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7B72809-372E-8135-CBBD-5B3F79F61654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250A9555-F7BE-2B6E-49B9-F10C30F47EB1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74B16A75-AC22-277E-A544-E1103914BB1D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B2EF18DB-2CF9-EF35-465F-D0D192A5B254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0D4D2AF0-3F2E-728E-AFCA-4A8AD240C38E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A3B12784-80E0-6857-CB4E-F84202A373E2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13A1AF58-E6ED-C9AC-0BC3-CFCF2E597CF8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4D6F6F68-A951-D98B-280A-B4EFBA8F75B6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5EA41672-E76D-8A27-955F-59FA0E836564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7E433069-4C55-6915-889C-179418743E76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BB50C553-7630-1815-32AD-D350E82B8CAE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9256DA68-6461-15F6-1896-2E2AD4446FB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98530C68-FE26-EF8B-521B-FDB895FDB07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3CF794EF-8658-72E1-7607-C7A8028C682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6FCF1D32-D955-ABD6-1A29-754D1F76398C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BD1AA15B-7E86-C28A-A95A-E620CEBA474F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77FF5495-9128-A0DE-DDB6-E47FE4E108C5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D73A0D02-2B4B-D6B4-4861-2AE68DC753A1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E966A6CA-0B47-2945-D3F1-8FBCF9E51D1C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FFCADC8-4EAB-8BFD-A6A6-FDA9A7A3ABAB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64755EC7-CF12-B84D-3110-33A10D78872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7580B052-B885-1B69-E393-98923E913429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E0CF093A-BE9F-016E-1E79-BB4BB115E4E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B0F83A4D-B5BD-7634-19AA-3102E5EC6C48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EB9B6902-9BBF-D3C9-8B15-CEFF2A2398BD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4FFB4BF-040A-6115-97F4-9AA8825A5740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B468AC55-2919-8A36-3AD1-7B288CAACCA6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7A5E5642-2325-0962-0071-83151107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319264-368A-618B-826E-F95B6E42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Sizing process: summary</a:t>
            </a:r>
          </a:p>
        </p:txBody>
      </p:sp>
      <p:pic>
        <p:nvPicPr>
          <p:cNvPr id="4096" name="Google Shape;390;p2" descr="Immagine che contiene testo, schermata, Carattere, Rettangolo">
            <a:extLst>
              <a:ext uri="{FF2B5EF4-FFF2-40B4-BE49-F238E27FC236}">
                <a16:creationId xmlns:a16="http://schemas.microsoft.com/office/drawing/2014/main" id="{CFEF10BC-CE86-DE31-5E7F-DE0DDE8C9B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277" y="2485892"/>
            <a:ext cx="8274766" cy="24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391;p2">
            <a:extLst>
              <a:ext uri="{FF2B5EF4-FFF2-40B4-BE49-F238E27FC236}">
                <a16:creationId xmlns:a16="http://schemas.microsoft.com/office/drawing/2014/main" id="{14782FE3-961C-70B6-5325-73C02A5DC825}"/>
              </a:ext>
            </a:extLst>
          </p:cNvPr>
          <p:cNvSpPr txBox="1"/>
          <p:nvPr/>
        </p:nvSpPr>
        <p:spPr>
          <a:xfrm>
            <a:off x="441277" y="1641617"/>
            <a:ext cx="81567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Executed in parallel for single engine and twin engine design with minimal differences in the inputs</a:t>
            </a:r>
            <a:endParaRPr lang="en-GB" dirty="0"/>
          </a:p>
        </p:txBody>
      </p:sp>
      <p:pic>
        <p:nvPicPr>
          <p:cNvPr id="3" name="Picture 6" descr="Call for Papers – CMWRS2022">
            <a:extLst>
              <a:ext uri="{FF2B5EF4-FFF2-40B4-BE49-F238E27FC236}">
                <a16:creationId xmlns:a16="http://schemas.microsoft.com/office/drawing/2014/main" id="{3B39B44E-FDA6-4FCB-3030-3CFEE1AF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66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270BB-0FA5-8179-885B-2B97F982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A952123-57B3-F8A4-3C06-C12370CE96F3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959198D-C567-5F9B-AF3F-C077C623ED05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B505D483-54D1-223C-5C5B-03107826481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A474FA9-954E-699F-92FC-307711F797E0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7265271E-B333-367F-BD05-EC2C25CE2E87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9705903F-3330-534F-C2E6-0F36156034A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39BDBE44-EA10-5E6A-3D5A-19F044BDD99D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AA2A9E51-1910-0449-6A87-DAE74D2C264A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39A9F59E-A626-213F-1BC3-1D1BF71B3DCC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64FB2F83-F08B-9443-6CC4-B67582C9C1B4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7C889DE7-B681-3371-D2FE-A1EB30D92795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124818C9-0F33-D705-52A0-777A744BF03D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33089E7-15B3-DAE6-4D04-7501B4819768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79271CC-4C4E-87E8-7292-D86F1F5E2B35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106096B3-8E56-CC44-60EB-F2B4AC76CCBA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C89C9DC-1CB7-4FE9-F31A-03881FD4076D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D4A2531C-1494-9B3B-4923-324FAE5D913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16B6A9C3-6AAA-BAEA-3697-DAB3E8FBB6E6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FB67456D-853D-A704-C43B-2EC62DC4878A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82517F6D-E4CF-E141-ECC8-76DBB6C9A2B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07AEBF29-3478-7FE1-3D5B-CA4BFBB369AD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F63C6B7E-B864-2EC0-4B80-B78C824442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0D044091-ED50-365A-0952-EC39ED9024C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DDAB84E-4A79-8D1E-4E11-EBD582A3E411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D436C4E8-2B6E-3EA4-535D-BC1E5AB93F9F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5C7FD5CB-DA81-FB28-68E6-B0015C4DB22B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4E498F78-76E4-5FA0-87D7-EE1F2F7A8197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4BA6DEBA-AAAA-7523-7376-890E0DBE6CC8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9956B053-A00B-0806-A56E-5DB63D5D73AF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1B8DD715-6416-3340-8B4C-1AB3013E78D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E7BDCE76-C3A2-B717-F243-6BA8D977147F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C4BA37A5-5FAF-05B1-D10F-ACD59DA0441C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0F9077F0-23DC-6ECF-21F9-878565C80AE8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12AEC721-2BD1-427E-22A2-553F996366C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70E80356-B452-D961-5A17-BDDEC6CEE00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D4CD6626-7B6B-3157-C1A5-1AB68D2EDB59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7CC99FEE-A83F-EDBD-FDA8-519F7CC1421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D0A6B16-DA77-D51D-6F6F-07D98412667F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9D8A8792-8CFD-118F-4BDA-81F6015353B3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14E0F67F-39F1-E4B6-2E6F-E0A837FADC35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F1532E5A-A7BA-046B-D5D2-15F29B4B2D43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0B0E6E5-0C23-7645-97E8-90F8A60F2350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42D65C18-720E-BF84-74C0-BA556A1940C9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2AB4F72C-5FE4-B584-B381-15EB086452B4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FB48A51-D41E-86F0-C43B-C6A3B262A33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A4888DD-701B-0D21-D743-C5BB116603D6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5E9FF6B1-FACC-E872-684D-8119750A527A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A6F4830-01E4-1607-0B44-A08BCA3FDE4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34E24DE4-D5AB-1710-23E4-930DE6A02C86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D60AAF7F-7405-6CB0-81E7-C811D86724A4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7C3D1B21-59BE-065F-28E6-FC5FE2DD8319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BB730AF-D071-0529-5B8C-5C0BC1570A3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2DFE795E-76C5-C1C6-80D2-6CB64B145788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B220C13C-81BB-1101-56B2-213F75ACD3E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BF40ED5-1F9A-61E5-33AC-24EE17884FC6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95257A2E-2176-1273-1571-94091909D76C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B9BD2DD-B74B-B5D2-E972-03050D58DD3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11E6DB14-29F2-E897-4823-8BEF73232060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5CBC3BE-7556-AF6B-AA9D-F33DCBEB5CE9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DFCB9D8F-10EC-B066-92BA-DBDC88CBB655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6814EED-FCAD-ADD8-308F-D3DBA016F49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73EA4EA0-6B80-7EF8-A007-8EF5826810B4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5E3D04DA-8A54-AF59-EAAE-7183E7F15742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E79B7BE2-D36C-734B-7F48-F90616D3F3D6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58C35586-2249-ACD6-ABDD-40E2448D2DE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4AA69ED5-A730-3DD0-663C-F0F3FCDE6ED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A1986F92-7602-604F-D2D3-11123755A3AE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ED2A26A7-C05E-EEDC-50E3-5B6CC42ABF65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CF4F4A4-3370-F7E3-C407-BF821B85F05E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BF898FAA-2637-205E-9536-AA029E2CBB74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FD1E623A-C26E-A74E-F907-071FEC0E10F5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01F08658-E7A3-8CE5-64D6-3AE981B1EDA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D9B988F2-0D4F-AC1A-2128-41EF8F05A6C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13ECADE1-DD28-EAAB-508E-1749C0F47FA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C1C1B74D-B1C8-E726-C93D-3233B02C2630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B29E0C4E-C2F2-917B-EB65-173491BB3315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8673E9D-11C8-E7B9-8121-FD8D42A0D6BA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7A23C3B0-0DDE-0D4F-00BD-0616FAE2A81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154E6D28-824B-D006-EBA5-1D4F00615A6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BF6F610C-94CA-80A8-1172-9E0CC5ED8F0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550ABE30-27BD-4320-F383-6CD58B3A391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B30EA4F7-7A38-6FE4-8F33-E3DA0653714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03D3C26C-5251-24FD-4CDB-01125DF34C1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86AF392C-B736-2DAE-0936-750D02CF411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62603149-52EC-D2B6-AC04-FE06CBCFA35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AB990CE4-B94B-D351-35F9-A557250BC4E7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296A08CD-B0BD-B8CF-8FD7-758A446FA34E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80E40BEF-1F50-8361-D972-09FEFDA0804F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6A015BBC-D0A8-4070-6358-2285FB856F47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FB8BCBDE-650D-690F-8670-EE4656425BE7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502B5DF6-7E7D-2BD1-3576-1880015C0582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E932586F-C2CC-466C-0541-B69A0E82CC8D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2C3A0720-EB28-2B16-3A67-FD27BDA415DB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24C8618D-6B13-9FA0-4303-AB536C13FC15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DF44C64-29C9-09D9-3B19-E99FE999E8E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69F50BFF-A3B0-D894-713D-2DAAE852FC8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E7954A40-D525-132A-B728-6DC774F2A6CE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1B42D139-9A30-12CC-69AA-DB60A22F373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416BB9A2-501A-6797-E42D-1F1409BE6543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B5794305-1B23-F901-EE7C-FF657B76AB6C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D2192050-7656-AD34-6659-F21C4EFC70AA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8620869-8DD6-2CBE-AB63-1169F81A8EB8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5551FE22-95F9-5E72-5DFE-CC5E3DEB18D4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CF87A8F-CA0B-BE45-FBAB-0EEF7B9E4545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394169E0-5318-DB60-A12E-AF98509B4643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F8EB6DD-9B5D-D494-1A51-42F054F4B7DF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44E12471-F2ED-B2D9-FA03-523DBDECF18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641F9A58-B614-0BF0-9E1D-5BB3F287DB2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2CDB6DFE-A7FA-2482-8AA4-F11695C59307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3EBF05B1-438F-2462-FC79-F132CA7F8ACB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BAE18D21-DEDB-394E-DAA0-2AC6912CC084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302D0F99-806D-4B52-42C2-19C0AF9F7F48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6025F634-7D3D-A177-F248-920817B1D60E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1922D584-B906-3D37-DC3D-2AC3F1EBEB48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56635E11-386E-A7B9-0325-34B13CF73E13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D586F2C-EAD1-6CC0-9677-8C3699149D5A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9FE883D2-DEFA-7A99-90DE-7F943FE02275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A3796D3-E9F5-91A4-7B17-584B49BE417C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42D91631-8187-6A8A-7749-2F55BF0071E7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14CB41AB-EED5-F928-93E7-10B99B45D509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50344D84-B76D-1344-E023-CC8EC325323E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84093F5-F0EE-65D2-D1BB-EE85DB27AD7A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B7AA5466-55FF-2891-AA32-2DB2499E58AD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701FE7CD-0FEE-F7C8-0A06-04C39D91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2A9D30-1265-A4EA-0EED-A54ED6D4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TLARs: mandated and chosen</a:t>
            </a:r>
          </a:p>
        </p:txBody>
      </p:sp>
      <p:sp>
        <p:nvSpPr>
          <p:cNvPr id="3" name="Google Shape;398;p3">
            <a:extLst>
              <a:ext uri="{FF2B5EF4-FFF2-40B4-BE49-F238E27FC236}">
                <a16:creationId xmlns:a16="http://schemas.microsoft.com/office/drawing/2014/main" id="{B805ADBE-52D2-9621-BFE1-19F1E2050A81}"/>
              </a:ext>
            </a:extLst>
          </p:cNvPr>
          <p:cNvSpPr txBox="1"/>
          <p:nvPr/>
        </p:nvSpPr>
        <p:spPr>
          <a:xfrm>
            <a:off x="364472" y="1428325"/>
            <a:ext cx="42629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Mandated by RAeS, CS-23 or other regulations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Google Shape;399;p3">
                <a:extLst>
                  <a:ext uri="{FF2B5EF4-FFF2-40B4-BE49-F238E27FC236}">
                    <a16:creationId xmlns:a16="http://schemas.microsoft.com/office/drawing/2014/main" id="{8B3AC64F-F411-3D2D-3B2C-10AEAAA068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06521378"/>
                  </p:ext>
                </p:extLst>
              </p:nvPr>
            </p:nvGraphicFramePr>
            <p:xfrm>
              <a:off x="425690" y="1827656"/>
              <a:ext cx="4387950" cy="3419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2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26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626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u="none" strike="noStrike" cap="none"/>
                            <a:t>Requirement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Value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Mandated by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𝑀𝑇𝑂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8 618 </m:t>
                              </m:r>
                            </m:oMath>
                          </a14:m>
                          <a:r>
                            <a:rPr lang="it-IT" sz="1400" dirty="0"/>
                            <a:t>kg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RAeS, CS-23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𝑃𝐿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At </a:t>
                          </a:r>
                          <a:r>
                            <a:rPr lang="it-IT" sz="1400" dirty="0" err="1"/>
                            <a:t>least</a:t>
                          </a:r>
                          <a:r>
                            <a:rPr lang="it-IT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2 000 </m:t>
                              </m:r>
                            </m:oMath>
                          </a14:m>
                          <a:r>
                            <a:rPr lang="it-IT" sz="1400" dirty="0"/>
                            <a:t>kg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RAeS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oMath>
                          </a14:m>
                          <a:r>
                            <a:rPr lang="it-IT" sz="1400" dirty="0"/>
                            <a:t> kg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 err="1"/>
                            <a:t>RAeS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Max</a:t>
                          </a:r>
                          <a:r>
                            <a:rPr lang="it-IT" sz="1400" baseline="0" dirty="0"/>
                            <a:t> </a:t>
                          </a:r>
                          <a:r>
                            <a:rPr lang="it-IT" sz="1400" baseline="0" dirty="0" err="1"/>
                            <a:t>runway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1 829 </m:t>
                              </m:r>
                            </m:oMath>
                          </a14:m>
                          <a:r>
                            <a:rPr lang="it-IT" sz="1400" dirty="0"/>
                            <a:t>m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400"/>
                            <a:buFont typeface="Calibri"/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444</m:t>
                              </m:r>
                            </m:oMath>
                          </a14:m>
                          <a:r>
                            <a:rPr lang="it-IT" sz="1400" dirty="0"/>
                            <a:t> km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𝐿𝑂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oMath>
                          </a14:m>
                          <a:r>
                            <a:rPr lang="it-IT" sz="1400" dirty="0"/>
                            <a:t> min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VFR reserve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oMath>
                          </a14:m>
                          <a:r>
                            <a:rPr lang="it-IT" sz="1400" dirty="0"/>
                            <a:t> min 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AMC1 NCO.OP.125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G-limits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  <m:t>+4/−1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Climb gradients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AEO, OEI, BL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CS-23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Google Shape;399;p3">
                <a:extLst>
                  <a:ext uri="{FF2B5EF4-FFF2-40B4-BE49-F238E27FC236}">
                    <a16:creationId xmlns:a16="http://schemas.microsoft.com/office/drawing/2014/main" id="{8B3AC64F-F411-3D2D-3B2C-10AEAAA068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06521378"/>
                  </p:ext>
                </p:extLst>
              </p:nvPr>
            </p:nvGraphicFramePr>
            <p:xfrm>
              <a:off x="425690" y="1827656"/>
              <a:ext cx="4387950" cy="3419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2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26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626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u="none" strike="noStrike" cap="none"/>
                            <a:t>Requirement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Value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Mandated by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417" t="-103636" r="-202083" b="-8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103636" r="-101245" b="-8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RAeS, CS-23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417" t="-207407" r="-202083" b="-7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207407" r="-101245" b="-7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RAeS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417" t="-307407" r="-202083" b="-6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307407" r="-101245" b="-6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 err="1"/>
                            <a:t>RAeS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Max</a:t>
                          </a:r>
                          <a:r>
                            <a:rPr lang="it-IT" sz="1400" baseline="0" dirty="0"/>
                            <a:t> </a:t>
                          </a:r>
                          <a:r>
                            <a:rPr lang="it-IT" sz="1400" baseline="0" dirty="0" err="1"/>
                            <a:t>runway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407407" r="-101245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400"/>
                            <a:buFont typeface="Calibri"/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417" t="-498182" r="-202083" b="-45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498182" r="-101245" b="-45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417" t="-609259" r="-202083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609259" r="-101245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532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VFR reserve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472840" r="-101245" b="-139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AMC1 NCO.OP.125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302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G-limits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4"/>
                          <a:stretch>
                            <a:fillRect l="-100000" t="-843636" r="-101245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RAeS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19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Climb gradients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AEO, OEI, BL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 dirty="0"/>
                            <a:t>CS-23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0" name="Google Shape;400;p3">
                <a:extLst>
                  <a:ext uri="{FF2B5EF4-FFF2-40B4-BE49-F238E27FC236}">
                    <a16:creationId xmlns:a16="http://schemas.microsoft.com/office/drawing/2014/main" id="{B293E9D3-3735-CBBF-A089-C57070E54F0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91032063"/>
                  </p:ext>
                </p:extLst>
              </p:nvPr>
            </p:nvGraphicFramePr>
            <p:xfrm>
              <a:off x="5211884" y="1827656"/>
              <a:ext cx="3278000" cy="2033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9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39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Requirement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Value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𝐿𝑂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241</m:t>
                              </m:r>
                            </m:oMath>
                          </a14:m>
                          <a:r>
                            <a:rPr lang="it-IT" sz="1400" dirty="0"/>
                            <a:t> km/h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400" dirty="0"/>
                            <a:t> cruise-loiter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0.85</m:t>
                              </m:r>
                            </m:oMath>
                          </a14:m>
                          <a:r>
                            <a:rPr lang="it-IT" sz="14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L/D cruise-loiter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r>
                            <a:rPr lang="it-IT" sz="14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oMath>
                          </a14:m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0.365</m:t>
                              </m:r>
                            </m:oMath>
                          </a14:m>
                          <a:r>
                            <a:rPr lang="it-IT" sz="1400" dirty="0"/>
                            <a:t> kg/kW/</a:t>
                          </a:r>
                          <a:r>
                            <a:rPr lang="it-IT" sz="1400" dirty="0" err="1"/>
                            <a:t>hr</a:t>
                          </a:r>
                          <a:endParaRPr sz="1400"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𝐾𝐼𝑇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oMath>
                          </a14:m>
                          <a:r>
                            <a:rPr lang="it-IT" sz="1400" dirty="0"/>
                            <a:t> kg</a:t>
                          </a:r>
                          <a:endParaRPr dirty="0"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0" name="Google Shape;400;p3">
                <a:extLst>
                  <a:ext uri="{FF2B5EF4-FFF2-40B4-BE49-F238E27FC236}">
                    <a16:creationId xmlns:a16="http://schemas.microsoft.com/office/drawing/2014/main" id="{B293E9D3-3735-CBBF-A089-C57070E54F0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91032063"/>
                  </p:ext>
                </p:extLst>
              </p:nvPr>
            </p:nvGraphicFramePr>
            <p:xfrm>
              <a:off x="5211884" y="1827656"/>
              <a:ext cx="3278000" cy="2033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9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39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Requirement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Value</a:t>
                          </a:r>
                          <a:endParaRPr/>
                        </a:p>
                      </a:txBody>
                      <a:tcPr marL="68575" marR="68575" marT="34300" marB="343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370" t="-105357" r="-101111" b="-4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100743" t="-105357" r="-1487" b="-4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370" t="-205357" r="-101111" b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100743" t="-205357" r="-1487" b="-3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400"/>
                            <a:t>L/D cruise-loiter</a:t>
                          </a:r>
                          <a:endParaRPr sz="1400"/>
                        </a:p>
                      </a:txBody>
                      <a:tcPr marL="68575" marR="68575" marT="34300" marB="3430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100743" t="-310909" r="-1487" b="-2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370" t="-403571" r="-101111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100743" t="-403571" r="-1487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888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370" t="-503571" r="-10111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75" marR="68575" marT="34300" marB="34300">
                        <a:blipFill>
                          <a:blip r:embed="rId5"/>
                          <a:stretch>
                            <a:fillRect l="-100743" t="-503571" r="-1487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3" name="Google Shape;403;p3">
            <a:extLst>
              <a:ext uri="{FF2B5EF4-FFF2-40B4-BE49-F238E27FC236}">
                <a16:creationId xmlns:a16="http://schemas.microsoft.com/office/drawing/2014/main" id="{D9C4ABA1-68D9-8716-A60D-51B56839CE8A}"/>
              </a:ext>
            </a:extLst>
          </p:cNvPr>
          <p:cNvSpPr txBox="1"/>
          <p:nvPr/>
        </p:nvSpPr>
        <p:spPr>
          <a:xfrm>
            <a:off x="5148593" y="1400615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Chosen by the Team</a:t>
            </a:r>
            <a:endParaRPr lang="en-GB" dirty="0"/>
          </a:p>
        </p:txBody>
      </p:sp>
      <p:pic>
        <p:nvPicPr>
          <p:cNvPr id="131" name="Picture 6" descr="Call for Papers – CMWRS2022">
            <a:extLst>
              <a:ext uri="{FF2B5EF4-FFF2-40B4-BE49-F238E27FC236}">
                <a16:creationId xmlns:a16="http://schemas.microsoft.com/office/drawing/2014/main" id="{6230C0C7-B134-E4E4-F173-20EB9A23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13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269C1-5282-FD53-B56E-B96DEC54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533B865-0E4D-BC7D-C176-B7E7E87B8C0E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BD9BF5B-3855-A670-CBE6-024A71C6F4F6}"/>
              </a:ext>
            </a:extLst>
          </p:cNvPr>
          <p:cNvGrpSpPr/>
          <p:nvPr/>
        </p:nvGrpSpPr>
        <p:grpSpPr>
          <a:xfrm>
            <a:off x="6467" y="1115400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EE90EC26-D520-CED3-F2C0-C3EB176002A5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5556B51B-D564-9A92-3B9C-ED6DE628D4BC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0231316D-A44E-09A9-60D2-674B41FA63BE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FEB6CD49-3771-06AC-38D7-955C124033D3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F0F4BA02-7913-94B4-A9FB-F6DE11BFB2CA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9179F8C1-B595-553C-0959-2B64C7C9D9D3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0BA799BE-5799-D4A6-1DD8-FF4E97E01D0A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67AF87B9-6BDC-2791-E76E-1C94B9E8AC8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6BC7ED0B-89D5-4708-DACF-661F65B1DE96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8AD2D122-FE9A-4A46-37C4-80E4F1D8FAD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2AE3ACFA-D939-56E2-21C8-97D6D0FC3E4E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C022F967-1BF8-1163-3912-39220F8ED27F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EB89DFB-7FAC-92A5-3809-A8DBE8587AC0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F628E441-D36C-4E07-EB06-7395A7084B21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93624C97-2317-159C-E087-1DC7E36BEA32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C00A06C8-51BB-0EB8-9BE6-8900307F2468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BC0367EE-24CD-C2C8-639D-EEDA8C119EDE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CF7683A1-4925-4B99-EFAD-AF63A1C2F538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CEF7EA0B-1E56-D941-F2E6-808ED1DBFF4C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873F8EE8-59D3-850B-8982-261201036F5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8D16C095-8B5A-6F5D-411D-7AE61D1CAAFB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3E865105-A7FD-512A-B61D-B2A6A2ECD65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A13A7A92-0225-09AE-8FB2-35840C0DC2FC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3C733E27-8D5E-CC0C-8425-C270F1DC14D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E129AEC0-8CBD-FF7A-26CF-4F922A6E65BF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1A01D2D0-272B-15F7-A1F9-EC3D868A6BD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288375EF-431D-C95A-1C4D-49F238610FC0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5B707F3C-5085-79DB-DFBB-E3E9F988CDF6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F1C7723-4FDF-321D-4CB8-917730387807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A3377A55-CA60-28E5-BFFB-FC8DE5A5BA93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D598E77-5632-9A1B-9F92-3B7F75C9A80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2307EDAB-D1C8-70E1-0F23-0CBE3FB4746F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8A8365B1-C8F4-8CEF-E751-969652FB89ED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9A4DB12B-6D15-34EE-00B2-B621649865F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B708E00C-AEE3-975A-EB61-F3C0316FBFB0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8B697ED-60B1-3B95-F1B4-E523204E6A88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EFDC44DF-CBCD-5A6B-91CF-2520B4F8E301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F90883BD-ED89-8CB6-731A-4F2CE0B02DF4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E2EAAD71-2BE4-3D1E-E82D-6D8335CDFC14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008FC969-D585-E508-FDFB-F89476EFED5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D8640796-3DF3-6EC3-8168-0E964A04A447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0586507A-4E0C-BA90-68EE-E751953654EA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CE53A1F-53F6-C638-6065-B56C4AAF909F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A003509D-DB45-FC57-E647-E9D5E8D5179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3585C5FB-9D93-C7C4-159E-8ED0AB5F7D12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5135A00-2E74-95E9-3F54-0F8FF8646B3C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56E9C5BF-E93E-8895-25B3-3630A18D78A2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F03E9FBE-6BD8-E629-FD9A-54C7B58D64F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6737396C-DC1B-7444-6BC4-16BBE61DAD15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8675D62-E136-F9D4-F96D-142C9EEAD8AC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BB7D455A-3068-CBE4-DC44-F2A9FBB0D099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FED63E8C-BCF2-AB9A-26C7-FCCE974D3831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F0242386-BEC4-63FB-B4F3-DE3280409CD8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8BA76454-41EE-3524-7723-04A9AEF2C6E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8C192999-6DDB-BC4C-8350-8D75E2DBCC45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0F443EA0-D31F-A5EB-705F-F1FD40200AB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C0BEE8E-C620-FEDC-6AF5-F66700C5A21C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2FD5109-3167-F655-C297-46FA5A2BD594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26D1DFAB-9EA2-758B-60F2-585E238A79BF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0BAB2F36-4FC7-D061-4459-882769FCFA25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DAD509AE-2840-798A-7305-CDAB9C69EE5E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34E8DDB1-395E-66EA-935B-591D7712DC7F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C6955DEC-592D-1C61-7C50-68E1A880A27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A352BB8A-3CB8-0AD8-4160-A72E92A92075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390E1E6A-A826-93F5-C47C-C2DAC4CCB311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17D3A42D-317F-D02A-DB1B-4409B2F4F0E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CDA815D8-A744-3E3B-C97B-8FE93AF17E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9246304-6BBE-8697-E913-587CD2F436DB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0BA9CE69-52A9-4C99-FF02-B32B8FBC5044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2E14855F-7E82-AE6A-137E-02FAFFAE7C1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088872B-6C98-6046-D8A6-330D551C3E71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9FE176E1-591C-EB95-EC4F-DE31BEFAF9CA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F8E178D5-1DDD-9179-55BF-8FD2C8B87B66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ADC0D4A5-A7DF-DDC9-13CB-EFFA7B0AF893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0297200C-2F73-1E88-B848-763EE0E5EB27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DF186BCA-5B26-150D-0B49-C5E436CCD5D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D99CF86F-3822-476E-D4AB-5182B61BAB0A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BE46EAAF-761A-5A63-C829-070B389306E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60D40085-3F48-5D0A-DE35-AD8EA5662E2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9C2D5F32-D24A-8566-DB72-92996CF8A661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574E1FE2-5953-DEAF-09E0-83EB4540A684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C56141DF-66E8-8255-2819-9316BDFBF61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3A98E8A-4C2B-6A87-3DC5-61F30A283016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9F7D32E9-9292-2B78-2756-4FF4888368EE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B5F42819-A1F7-0E57-81CE-B40F504BD38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DAF29919-C8DF-E095-BADA-CE71BA5F4D1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55A41ECA-3DD6-9753-9A69-3B99232C347A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1F800951-4627-12EF-8FD1-05AFC161585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99E94024-071C-CD41-E7A7-A0BA4464E7C8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8CC6DBD-3BE4-4657-78B8-1D3EDB0D49F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E5865D90-7505-1307-8C7C-80B525691FE6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12122E1B-B006-EC6B-B328-5DF09E0685C3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BBD2738A-432B-3E82-4D38-461A68054A1D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4A080E57-62B0-34AD-778C-169C9929EFC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738E787D-7DCB-D07F-6846-CEF3D06ABE6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39E43D7C-7B5D-B908-342E-A1D5DBE9AB3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DD63724-276C-B3EA-6FFD-1F0278373E0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46984CA4-1A63-1C7E-D805-F46926EDAEB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6E2FB025-1E98-8EF5-232B-E0B388A16A28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638BBB54-B2E7-3A1C-0996-695121B87B22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C9033A7-B9B9-4610-0F1E-0F2E714CCF40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8F68723F-65F1-B797-538B-E1E923C0F555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7615A863-FE73-F9E7-1E66-DCA49ED0B05F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5B4452B2-4EB8-D1F5-813A-D0E0A3F0D538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757FA34D-076E-B028-12E4-5ED101D491D9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AC76DE07-53CA-2561-80FE-2EB5FD6D160F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C70BD68-5240-D269-42D5-352C57CFD70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8271BA93-E868-E463-BE1E-4BB97191159F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CE723904-3AFB-272D-5B97-2395DBFBA45E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C449C8AC-121D-5164-93C3-E584A01B3056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4BC74426-56E4-8FF0-5AD7-D509F5A9A33A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B1EF97C8-549A-E394-D01F-B61B0428304E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F897819A-7DD7-B36A-D7D8-67B163AFF4A1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614D0385-CE7F-EF63-86E0-2A2C79DF0913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C786811D-8581-5CAC-EC67-10E8D451E71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FEAB6690-133C-5C80-41B7-59A0F0F50755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C609010B-C56C-3303-84F6-765636B5F67B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05C9837-A078-DCEE-A833-B879235CFEF4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48ED4E70-069C-726D-1708-1FC7E3F9D6AB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3AA880D6-FE41-C3D6-0998-FB8B5CE5FC85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D29DE9C4-515D-C367-98F5-129289AABD75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8F372A66-8057-6F67-3CC5-06EBAD67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9C6EE5-EC55-F1BA-3D09-7577BC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TLARs: particular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410;p4">
                <a:extLst>
                  <a:ext uri="{FF2B5EF4-FFF2-40B4-BE49-F238E27FC236}">
                    <a16:creationId xmlns:a16="http://schemas.microsoft.com/office/drawing/2014/main" id="{4AC2E93D-5483-5D6B-C31E-11F97643C918}"/>
                  </a:ext>
                </a:extLst>
              </p:cNvPr>
              <p:cNvSpPr txBox="1"/>
              <p:nvPr/>
            </p:nvSpPr>
            <p:spPr>
              <a:xfrm>
                <a:off x="296401" y="1428492"/>
                <a:ext cx="8367039" cy="2862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14313" marR="0" lvl="0" indent="-214313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Initial definition:</a:t>
                </a:r>
                <a:endParaRPr lang="en-GB" dirty="0"/>
              </a:p>
              <a:p>
                <a:pPr marL="557213" marR="0" lvl="1" indent="-214312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Max cruise speed: fixed at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463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km/h TAS, to be achieved at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3 048 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 </a:t>
                </a:r>
                <a:endParaRPr lang="en-GB" dirty="0"/>
              </a:p>
              <a:p>
                <a:pPr marL="557213" marR="0" lvl="1" indent="-214312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Payload mass: fixed at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2 000 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kg, with additional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200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kg for the mission kit</a:t>
                </a:r>
                <a:endParaRPr lang="en-GB" dirty="0"/>
              </a:p>
              <a:p>
                <a:pPr marL="557213" marR="0" lvl="1" indent="-214312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Rate of climb: fixed at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6.1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m/s for single engine, </a:t>
                </a:r>
                <a14:m>
                  <m:oMath xmlns:m="http://schemas.openxmlformats.org/officeDocument/2006/math">
                    <m:r>
                      <a:rPr lang="en-GB" sz="20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</m:oMath>
                </a14:m>
                <a:r>
                  <a:rPr lang="en-GB" sz="20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m/s for twin engine</a:t>
                </a:r>
                <a:endParaRPr lang="en-GB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14313" marR="0" lvl="0" indent="-214313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Used for the sizing and verification process</a:t>
                </a:r>
              </a:p>
              <a:p>
                <a:pPr marL="214313" marR="0" lvl="0" indent="-214313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</a:pPr>
                <a:r>
                  <a:rPr lang="en-GB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their feasibility is assessed, they are effectively stated as TLARs</a:t>
                </a:r>
              </a:p>
            </p:txBody>
          </p:sp>
        </mc:Choice>
        <mc:Fallback xmlns="">
          <p:sp>
            <p:nvSpPr>
              <p:cNvPr id="3" name="Google Shape;410;p4">
                <a:extLst>
                  <a:ext uri="{FF2B5EF4-FFF2-40B4-BE49-F238E27FC236}">
                    <a16:creationId xmlns:a16="http://schemas.microsoft.com/office/drawing/2014/main" id="{4AC2E93D-5483-5D6B-C31E-11F97643C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1" y="1428492"/>
                <a:ext cx="8367039" cy="2862282"/>
              </a:xfrm>
              <a:prstGeom prst="rect">
                <a:avLst/>
              </a:prstGeom>
              <a:blipFill>
                <a:blip r:embed="rId4"/>
                <a:stretch>
                  <a:fillRect l="-606" r="-606" b="-1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Picture 6" descr="Call for Papers – CMWRS2022">
            <a:extLst>
              <a:ext uri="{FF2B5EF4-FFF2-40B4-BE49-F238E27FC236}">
                <a16:creationId xmlns:a16="http://schemas.microsoft.com/office/drawing/2014/main" id="{FED71C4C-0B9E-DB9F-85DF-AC857288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B47FE-A21D-D5FF-5EB1-B134584F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F243B8E-6AD0-2F8A-B15D-D63C43F737E0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9935C18-422E-8CC2-965F-A33CD292E70D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3FA81798-B7E4-422F-87C9-387D66AE39E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8E1D7196-C7D7-ACA7-6526-B5C273BB7734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36C8F789-1623-DCF4-CAAC-0524557CCCAD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B6EA189F-357D-E4A2-E841-220676088FDE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CAAD627E-A4FE-A847-24EB-B474FEE7CB1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D692DD6A-571D-FB61-9C84-708A9C008C1D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B2D5DBE2-7AF9-A69D-DDE8-63B48B26E22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44E75EBE-17D6-AA20-9174-E0BB34EDD713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91C9FE65-5B2D-1A7F-E6B7-470380FF1870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699108AD-C760-F30F-6DA9-EB7AD523E2D7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B1F2D0F-4F5D-FD55-C38A-C0F75C26BF98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5FBAA85-175E-ADAC-3C4B-BB0B0FBF1C8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20FCD084-4D5A-07EE-9CF4-1BEDED4D14FF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F554D244-FEF1-A6BF-3271-9DE48C035C97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EA0D88F4-29EF-0AFC-024A-6D5010303CB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9903EA28-1E2C-03AA-7FB5-A2DE5957E66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1DE67637-7DBF-405D-ABD0-3A9B73B3F999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C60D3A18-421A-1D70-9F6F-3B9201911219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81151064-A029-37A7-2C34-8B7C6451052F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2978129B-248D-A46E-3E65-632CD4EC73CF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9C3C49F5-C458-ED9B-F163-0614C2EA65E3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BB34EAB6-C65D-F714-15C9-E41C061BB9B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AF317E07-FAA0-541B-7488-FF98D9041398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7EBD4B0C-C92D-C5F0-F987-9E6857DDFE0B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7174E72D-DA26-0C6B-2CDB-06CD64E3029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8D81876A-01CC-C859-0DD7-AC203BB1AF3B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94D2061B-F0DF-62F5-DB8B-1E05EE2EC80E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B95BC6A7-111D-6B46-4950-F6CA9EDA90C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4BEB738C-6151-CCF8-33DE-33469D626CB5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6FC8B96B-ECC2-EE3A-ED4B-7D6852795586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392FCCE0-F70B-9934-81DE-EB4EEEC7218B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5AC3560D-69FB-2599-8546-8F76BEAC2A59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984F615E-021C-CF65-A1AD-0A3EB1FA67E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7673ACC3-5962-A14B-A42C-7550A316B09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5B2C686B-FBB0-6F94-6B9C-21E9BFCA6DF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3E0D99CC-67E2-E6A9-CD4D-C1F7A6B9EEAF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BC37FE46-1CD8-AEC8-7D0A-A24879D62F8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52EDB267-0946-5759-81FE-441EBD34904F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410E41DC-27F8-F3DD-5EC9-ED44CBC532C2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8946FCCC-FF38-2010-1B7E-52B0CD9FF05A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53A4A68A-F008-68B4-AD85-6E654E3C1A35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7B812331-1E95-135F-FA29-45C229FFD59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F1AB9477-F2D2-DB67-0636-AC9A74900E9A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77DE80DC-6169-8200-7805-82B810D7B8A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56FD23B8-8D94-68AF-E338-A4DB5306471B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7D6B518E-82A2-711A-5F4D-25D0E140D5C3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3BD3F0AE-DDEB-BD86-ED58-6828F93C2747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B343F79-EC17-122B-4C2D-8C43CB31B0D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8D20CAE0-74E2-823B-FCDF-AE2B20A0DD0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8A54965-5373-47E9-8C1F-8B23F7B0BBFA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1CD0907A-8631-C7FF-D975-0A90B7A1CEB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D1D88575-F6E0-A175-ABE6-2DF82860692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A68D3157-DEFB-23AF-E755-DFA2DE61C304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280AC388-DAF1-CD41-7404-2852388B52E4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F64FBEA4-B3BE-C193-55DB-41982A65C99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8F7852EC-D766-000E-B291-68C5B53088D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FA7C3152-1940-743F-2A92-037217CA0B36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A4CBB04-6421-C28A-3AC1-9F1C2396237A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E50D6D3-F937-B7D8-0FDA-CC7ADD4EF1D0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DCC362C6-7ACF-D6DB-2016-3B9B2CB9B40C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3CBB8D25-6510-C8F1-D372-36D75A6C882E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B4C18B17-7F78-F34C-7D15-ACDE3A15B2E6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24B453D7-7697-7EBB-EB23-AB7CFA888539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6C138214-F9FD-F204-2D91-ADE8094A839A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EA7555BE-6944-85F7-B36C-ADB8BD71C3B8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817F0682-AEE1-7266-EF9C-2E4FB46C72F8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B6D3A1F-62D9-F1CB-79F0-3D0CDFE35ACB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8C98943C-43CC-F06F-D13E-62A3A69A42AA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A18C8011-F1AD-285C-D07B-A3546F9A82BB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3FF9A9C-9C09-68DE-6CCC-1F3F0EC92029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940E55D7-218E-CDFD-05B9-25B773394973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D6736A42-DDE7-9EFF-6AD6-E9937B648A0D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AA06E014-1A32-D493-403A-697DEDAABB74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D2117C6D-9CD0-675F-D07E-853E6CFFEF0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94DA29FB-C531-BC3A-4FFB-BA708FA7A7BF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6BE71FE5-1739-7C14-3828-8D8656AAE6CB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8F0FAAE-884D-7F08-DB71-04CDD9B55083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E4984412-1BE9-D793-0940-5FCE3BAFEC4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8EF0194-0B1C-90E7-68BF-D9D04D3D4B99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61A1F48E-928A-E153-61B9-273EE0BF9E1E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3F7F23FB-D707-545A-CD1F-9508D16FB23B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7C6FB621-BAD0-8B24-430A-95A52F3F6722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0DD545DE-E885-F00B-7729-9012DF63471E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751CDCE-D863-F65E-8125-CD3204A21705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8054D16D-F0D5-E310-108B-10F7844574BA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88D44F44-D531-E1F5-A534-D162CA16E5F0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40479327-9FBC-6D47-DF9A-93BD91035DD3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885D3EA9-462F-AEB4-BFD2-EFF3B36FE3A1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20C35A9-50CA-4A3D-214D-10020C93602B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552105A3-08F7-088F-E5C9-D205B7131103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8352418D-ECAC-ED9D-D4AF-B28CCA2CE54A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8B54A97F-09C7-F1D4-3650-305BE9F27674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45204ED-0DC7-721E-E34B-A9E989A1F89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E8E384E1-AD39-AC92-81B5-B806E9CA1A2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C47C6-9D11-4C7A-03F0-256D4549F420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8CD23C58-1F90-AFE5-B5D4-1988D471758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DFA9AF17-E273-D1D6-1E5B-977BEDA5FF0D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310A3C56-B21B-518D-24B9-1AF1CA3FA31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BFC41199-A845-1CAB-8F44-72F635809106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047C9F2F-330D-41F0-5BCC-1F88CC11E541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F9368788-2BE8-DA0C-A501-EBAAE1546A36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7600BF76-7CAF-E913-22A3-80BA4C86024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B55BD0FA-BC38-905C-0B46-BABA21D4E6C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1401B279-D481-1CE1-B1D3-C50EA3507C6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6204DA94-077B-810D-87DE-731F7FB619F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1AF7057-FF5D-9B49-F746-E485D9BCA9E4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7D7F74A8-1E9A-9A7A-456B-8D2099998831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8EA1F4F4-A2AA-0D9C-4C2C-DCF152A20A7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B1391E17-2176-9A93-F907-BBF61EF4EB9C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ED74F67-60EE-52E2-C0F8-D6C4D414D5B9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F894D0CF-6C2F-4EDA-3EFF-D1A1A56A129B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54C74059-4315-FACB-9442-602DC5225EC8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25CE3B12-BC9D-27F2-79A8-DCD5D5005514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4E3518F-0CF6-F897-BB60-6E69BC055FF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6A1321A-EBF4-B314-B617-75123D29402E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59F60EFF-1924-337E-2B8E-A7B8DFC02073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B56C9425-6AE1-3DCD-E5F7-552026F3FA73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5DEBAD96-D3BC-C26B-A8E3-513D86643A1A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C3F44750-CF11-2435-09A5-B9DF7B7798F6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575D052-23AE-A278-31AC-DCEC7F55C914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3A1350AA-1AA5-F625-1FAB-B8D6D80077B8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70385E82-A86F-DE07-8CE9-200E2ED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85E43-8BF9-48AE-DE74-CA5B8059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6062730" cy="48863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Main mission</a:t>
            </a:r>
          </a:p>
        </p:txBody>
      </p:sp>
      <p:pic>
        <p:nvPicPr>
          <p:cNvPr id="1026" name="Picture 2" descr="Immagine che contiene testo, Carattere, diagramma, numero&#10;&#10;Descrizione generata automaticamente">
            <a:extLst>
              <a:ext uri="{FF2B5EF4-FFF2-40B4-BE49-F238E27FC236}">
                <a16:creationId xmlns:a16="http://schemas.microsoft.com/office/drawing/2014/main" id="{71287912-F01C-F433-A5EC-250F0ED3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76"/>
            <a:ext cx="9144000" cy="471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all for Papers – CMWRS2022">
            <a:extLst>
              <a:ext uri="{FF2B5EF4-FFF2-40B4-BE49-F238E27FC236}">
                <a16:creationId xmlns:a16="http://schemas.microsoft.com/office/drawing/2014/main" id="{00C31F0C-6F54-023E-A8EE-39337219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35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965</TotalTime>
  <Words>2017</Words>
  <Application>Microsoft Macintosh PowerPoint</Application>
  <PresentationFormat>Presentazione su schermo (4:3)</PresentationFormat>
  <Paragraphs>586</Paragraphs>
  <Slides>31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CMR10</vt:lpstr>
      <vt:lpstr>Tema di Office</vt:lpstr>
      <vt:lpstr>Presentazione standard di PowerPoint</vt:lpstr>
      <vt:lpstr>Problem: wildfires </vt:lpstr>
      <vt:lpstr>Current European scenario </vt:lpstr>
      <vt:lpstr>RAeS: Request for Proposal</vt:lpstr>
      <vt:lpstr>Solution</vt:lpstr>
      <vt:lpstr>Sizing process: summary</vt:lpstr>
      <vt:lpstr>TLARs: mandated and chosen</vt:lpstr>
      <vt:lpstr>TLARs: particular cases</vt:lpstr>
      <vt:lpstr>Main mission</vt:lpstr>
      <vt:lpstr>Main mission: modelling</vt:lpstr>
      <vt:lpstr>Regression</vt:lpstr>
      <vt:lpstr>First mass estimation: results</vt:lpstr>
      <vt:lpstr>Sizing Matrix Plot: input description</vt:lpstr>
      <vt:lpstr>Sizing Matrix Plot: polar approximation</vt:lpstr>
      <vt:lpstr>Sizing Matrix Plot: results</vt:lpstr>
      <vt:lpstr>Engine selection</vt:lpstr>
      <vt:lpstr>TTP sizing results with selected engine</vt:lpstr>
      <vt:lpstr>SEP results and propeller diameter</vt:lpstr>
      <vt:lpstr>STP sizing results with selected engine</vt:lpstr>
      <vt:lpstr>Twin Engine selection justification</vt:lpstr>
      <vt:lpstr>Final TTP results</vt:lpstr>
      <vt:lpstr>Sensitivity: m_E, m_F, M_PL, M_K</vt:lpstr>
      <vt:lpstr>Sensitivity: η_P, R_CR, E_Lo</vt:lpstr>
      <vt:lpstr>SMP Sensitivity: c_f, V_SO, V_CR</vt:lpstr>
      <vt:lpstr>Secondary missions</vt:lpstr>
      <vt:lpstr>Secondary missions</vt:lpstr>
      <vt:lpstr>Cost analysis: Gudmundsson approach</vt:lpstr>
      <vt:lpstr>Cost analysis: results</vt:lpstr>
      <vt:lpstr>Configuration selection</vt:lpstr>
      <vt:lpstr>Configuration selection: results</vt:lpstr>
      <vt:lpstr>Open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Testa</dc:creator>
  <cp:lastModifiedBy>Laura Testa</cp:lastModifiedBy>
  <cp:revision>115</cp:revision>
  <dcterms:created xsi:type="dcterms:W3CDTF">2024-02-05T08:53:07Z</dcterms:created>
  <dcterms:modified xsi:type="dcterms:W3CDTF">2024-02-08T09:21:38Z</dcterms:modified>
</cp:coreProperties>
</file>